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6"/>
  </p:notesMasterIdLst>
  <p:sldIdLst>
    <p:sldId id="256" r:id="rId3"/>
    <p:sldId id="260" r:id="rId4"/>
    <p:sldId id="303" r:id="rId5"/>
    <p:sldId id="304" r:id="rId6"/>
    <p:sldId id="305" r:id="rId7"/>
    <p:sldId id="306" r:id="rId8"/>
    <p:sldId id="307" r:id="rId9"/>
    <p:sldId id="265" r:id="rId10"/>
    <p:sldId id="267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4" r:id="rId21"/>
    <p:sldId id="285" r:id="rId22"/>
    <p:sldId id="282" r:id="rId23"/>
    <p:sldId id="283" r:id="rId24"/>
    <p:sldId id="281" r:id="rId2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0569" autoAdjust="0"/>
  </p:normalViewPr>
  <p:slideViewPr>
    <p:cSldViewPr>
      <p:cViewPr varScale="1">
        <p:scale>
          <a:sx n="89" d="100"/>
          <a:sy n="89" d="100"/>
        </p:scale>
        <p:origin x="840" y="78"/>
      </p:cViewPr>
      <p:guideLst>
        <p:guide orient="horz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B7EC5-6E62-4CC3-8100-BC9610A41BAA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E1F70-DE97-4217-A7E0-1AAD8C1EF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3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1F70-DE97-4217-A7E0-1AAD8C1EF1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6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1F70-DE97-4217-A7E0-1AAD8C1EF1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33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1F70-DE97-4217-A7E0-1AAD8C1EF1FD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33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1F70-DE97-4217-A7E0-1AAD8C1EF1FD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33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1F70-DE97-4217-A7E0-1AAD8C1EF1FD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33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1F70-DE97-4217-A7E0-1AAD8C1EF1FD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33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1F70-DE97-4217-A7E0-1AAD8C1EF1FD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33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1F70-DE97-4217-A7E0-1AAD8C1EF1FD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33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1F70-DE97-4217-A7E0-1AAD8C1EF1FD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3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9672" y="915566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  Oracle </a:t>
            </a:r>
            <a:r>
              <a:rPr lang="en-US" b="1" dirty="0"/>
              <a:t>Cloud Migration Methods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51920" y="1707654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HariPrasath Rajaram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Personal\Downloads\aioug_c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688829"/>
            <a:ext cx="1584177" cy="101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Migrate Using Data Guard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93236"/>
              </p:ext>
            </p:extLst>
          </p:nvPr>
        </p:nvGraphicFramePr>
        <p:xfrm>
          <a:off x="107504" y="1203598"/>
          <a:ext cx="8784976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When to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Migration 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cross-endian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Backup to Oracle Database Backup      Cloud Service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structural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Instantiate new cloud instance from      backup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upgrade to new 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Configure network connection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Minimal downtime migration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Synchronize on-premises to standby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version 11.2.0.4, 12.1.0.2,12.2.0.1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Switchover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75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Migrate Using Pluggable Databases (1): Unplug/Plug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206143"/>
              </p:ext>
            </p:extLst>
          </p:nvPr>
        </p:nvGraphicFramePr>
        <p:xfrm>
          <a:off x="107504" y="1203598"/>
          <a:ext cx="7992888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4464496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When to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Migration Process (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Using file copies)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cross-endian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cloud instance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version 12.1.0.2, 12.2.0.1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Unplug PDB on-premises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structural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Copy files to cloud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must be a PDB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Plug into cloud database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if moving to new version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488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Migrate Using Pluggable Databases (1): Unplug/Plug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2762"/>
            <a:ext cx="22764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743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 smtClean="0"/>
              <a:t>Migrate Using </a:t>
            </a:r>
            <a:r>
              <a:rPr lang="en-US" sz="2400" b="0" dirty="0"/>
              <a:t>Pluggable Databases (2): Remote Cloning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771171"/>
              </p:ext>
            </p:extLst>
          </p:nvPr>
        </p:nvGraphicFramePr>
        <p:xfrm>
          <a:off x="107504" y="1203598"/>
          <a:ext cx="8928992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5184576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When to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Migration Process </a:t>
                      </a:r>
                      <a:r>
                        <a:rPr lang="en-US" sz="1600" b="1" dirty="0" smtClean="0"/>
                        <a:t>(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Using DBMS_FILE_TRANSFER)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cross-endian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cloud instance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version 12.1.0.2, 12.2.0.1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dblink from cloud to on premises         database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structural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Clone PDB via dblink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must be a PDB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if moving to new version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Minimal downtime with hot clone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3568" y="393990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With a source version of 12.2 </a:t>
            </a:r>
            <a:r>
              <a:rPr lang="en-US" dirty="0" smtClean="0"/>
              <a:t>this becomes </a:t>
            </a:r>
            <a:r>
              <a:rPr lang="en-US" dirty="0"/>
              <a:t>hot cloning!</a:t>
            </a:r>
          </a:p>
        </p:txBody>
      </p:sp>
    </p:spTree>
    <p:extLst>
      <p:ext uri="{BB962C8B-B14F-4D97-AF65-F5344CB8AC3E}">
        <p14:creationId xmlns:p14="http://schemas.microsoft.com/office/powerpoint/2010/main" val="2052150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Migrate Using Pluggable Databases </a:t>
            </a:r>
            <a:r>
              <a:rPr lang="en-US" sz="2400" b="0" dirty="0" smtClean="0"/>
              <a:t>(2): </a:t>
            </a:r>
            <a:r>
              <a:rPr lang="en-US" sz="2400" b="0" dirty="0"/>
              <a:t>Remote Cloning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2762"/>
            <a:ext cx="22764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8863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Migrate Using Pluggable Databases (3): Clone a Non-CDB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172343"/>
              </p:ext>
            </p:extLst>
          </p:nvPr>
        </p:nvGraphicFramePr>
        <p:xfrm>
          <a:off x="107504" y="1203598"/>
          <a:ext cx="8928992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5184576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When to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Migration Process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cross-endian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cloud instance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version 12.1.0.2, 12.2.0.1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dblink from cloud CDB to on-premises  non-CDB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structural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Clone non-CDB over dblink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Migrate from non-CDB to PDB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Convert non-CDB to PDB by running               noncdb_to_pdb.sql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upgrade to new 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3568" y="393990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With a source version of 12.2 </a:t>
            </a:r>
            <a:r>
              <a:rPr lang="en-US" dirty="0" smtClean="0"/>
              <a:t>this also </a:t>
            </a:r>
            <a:r>
              <a:rPr lang="en-US" dirty="0"/>
              <a:t>becomes hot </a:t>
            </a:r>
            <a:r>
              <a:rPr lang="en-US" dirty="0" smtClean="0"/>
              <a:t>cloning</a:t>
            </a:r>
            <a:r>
              <a:rPr lang="en-US" dirty="0" smtClean="0">
                <a:solidFill>
                  <a:prstClr val="black"/>
                </a:solidFill>
              </a:rPr>
              <a:t>!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389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Migrate Using Pluggable Databases (3): Clone a Non-CDB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31590"/>
            <a:ext cx="294322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2825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Upgrade/Migrate Using Data Pump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248665"/>
              </p:ext>
            </p:extLst>
          </p:nvPr>
        </p:nvGraphicFramePr>
        <p:xfrm>
          <a:off x="107504" y="1203598"/>
          <a:ext cx="8928992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5184576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When to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Migration Process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Cross-endian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Changes to database structure possible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version 10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later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Export using expdp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Migrate from non-CDB to PDB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Copy dumpfiles to cloud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Changes to database structure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Import using impdp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Changes to database structure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23528" y="4155926"/>
            <a:ext cx="50295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Note: For 9</a:t>
            </a:r>
            <a:r>
              <a:rPr lang="en-US" i="1" dirty="0"/>
              <a:t>i </a:t>
            </a:r>
            <a:r>
              <a:rPr lang="en-US" dirty="0"/>
              <a:t>and earlier source use </a:t>
            </a:r>
            <a:r>
              <a:rPr lang="en-US" dirty="0" err="1"/>
              <a:t>exp</a:t>
            </a:r>
            <a:r>
              <a:rPr lang="en-US" dirty="0"/>
              <a:t>/imp</a:t>
            </a:r>
          </a:p>
        </p:txBody>
      </p:sp>
    </p:spTree>
    <p:extLst>
      <p:ext uri="{BB962C8B-B14F-4D97-AF65-F5344CB8AC3E}">
        <p14:creationId xmlns:p14="http://schemas.microsoft.com/office/powerpoint/2010/main" val="2744854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Upgrade/Migrate Using Data Pump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" y="1419622"/>
            <a:ext cx="2895600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175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Upgrade/Migrate Using Full Transportable Export/Import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066778"/>
              </p:ext>
            </p:extLst>
          </p:nvPr>
        </p:nvGraphicFramePr>
        <p:xfrm>
          <a:off x="107504" y="1203598"/>
          <a:ext cx="8928992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When to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Migration Process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Cross-endian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cloud instance and PDB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version 11.2.0.3 and later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Export with expdp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Migrate from non-CDB to PDB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Move data files and metadata to cloud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changes to database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RMAN CONVERT data files if needed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to new version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Import with impdp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81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699542"/>
            <a:ext cx="68407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en-US" sz="1600" dirty="0">
              <a:solidFill>
                <a:srgbClr val="C00000"/>
              </a:solidFill>
              <a:latin typeface="AR ESSENCE" pitchFamily="2" charset="0"/>
              <a:cs typeface="Aharoni" pitchFamily="2" charset="-79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dirty="0" smtClean="0"/>
              <a:t>Introduction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dirty="0" smtClean="0"/>
              <a:t>Migrating </a:t>
            </a:r>
            <a:r>
              <a:rPr lang="en-US" sz="1600" dirty="0"/>
              <a:t>Oracle Databases to Database Cloud Service</a:t>
            </a:r>
            <a:endParaRPr lang="en-US" altLang="en-US" sz="1600" dirty="0"/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9712" y="123478"/>
            <a:ext cx="1027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280492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Upgrade/Migrate Using Full Transportable Export/Import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988" y="1404938"/>
            <a:ext cx="3248025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7811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Upgrade/Migrate Using GoldenGate Cloud Service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240053"/>
              </p:ext>
            </p:extLst>
          </p:nvPr>
        </p:nvGraphicFramePr>
        <p:xfrm>
          <a:off x="107504" y="1203598"/>
          <a:ext cx="8928992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5184576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When to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Migration Process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Cross-endian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cloud instance and PDB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version 8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later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Configure GoldenGate cloud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Migrate from non-CDB to PDB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Migrate using another method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(data pump, TTS, etc.)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Changes to database structure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Synchronize changes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Minimal downtime migration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Switch clients to cloud database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to new version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445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Upgrade/Migrate Using GoldenGate Cloud Service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1563638"/>
            <a:ext cx="513660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445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Choose the Right Migration Method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131590"/>
            <a:ext cx="8806756" cy="3733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04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I</a:t>
            </a:r>
            <a:r>
              <a:rPr lang="en-US" b="0" dirty="0" smtClean="0"/>
              <a:t>ntroduction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536" y="1131590"/>
            <a:ext cx="60304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solidFill>
                  <a:srgbClr val="3D3D3D"/>
                </a:solidFill>
                <a:latin typeface="Verdana" panose="020B0604030504040204" pitchFamily="34" charset="0"/>
              </a:rPr>
              <a:t>Cloud Computing Platforms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/>
              <a:t>Microsoft Azure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/>
              <a:t>Google Cloud Platform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/>
              <a:t>Amazon Web Services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/>
              <a:t>Atlantic.net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/>
              <a:t>IBM Cloud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/>
              <a:t>Rackspace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err="1"/>
              <a:t>GoDaddy</a:t>
            </a:r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/>
              <a:t>Verizon Cloud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/>
              <a:t>Oracle Cloud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err="1"/>
              <a:t>DigitalOcean</a:t>
            </a:r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/>
              <a:t>VMware</a:t>
            </a:r>
          </a:p>
        </p:txBody>
      </p:sp>
    </p:spTree>
    <p:extLst>
      <p:ext uri="{BB962C8B-B14F-4D97-AF65-F5344CB8AC3E}">
        <p14:creationId xmlns:p14="http://schemas.microsoft.com/office/powerpoint/2010/main" val="825159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Introduction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7504" y="1059582"/>
            <a:ext cx="89289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Private Cloud</a:t>
            </a:r>
          </a:p>
          <a:p>
            <a:endParaRPr lang="en-U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private cloud offering is based on the exact same technology as its customer data centers, a configuration the company commonly refers to as “Engineered Systems”, which includes Linux or Solaris operating systems and VM, storage and compute resources   from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Exadata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/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Exalogic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/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Exalytics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all of which is linked with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InfiniBand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Public Cloud</a:t>
            </a:r>
          </a:p>
          <a:p>
            <a:endParaRPr lang="en-U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/>
              <a:t>Public clouds are commercially available, offsite solutions for hosting service </a:t>
            </a:r>
            <a:r>
              <a:rPr lang="en-US" dirty="0" smtClean="0"/>
              <a:t>        models </a:t>
            </a:r>
            <a:r>
              <a:rPr lang="en-US" dirty="0"/>
              <a:t>like </a:t>
            </a:r>
            <a:r>
              <a:rPr lang="en-US" dirty="0" err="1"/>
              <a:t>IaaS</a:t>
            </a:r>
            <a:r>
              <a:rPr lang="en-US" dirty="0"/>
              <a:t>, </a:t>
            </a:r>
            <a:r>
              <a:rPr lang="en-US" dirty="0" err="1"/>
              <a:t>PaaS</a:t>
            </a:r>
            <a:r>
              <a:rPr lang="en-US" dirty="0"/>
              <a:t> and </a:t>
            </a:r>
            <a:r>
              <a:rPr lang="en-US" dirty="0" err="1"/>
              <a:t>SaaS</a:t>
            </a:r>
            <a:r>
              <a:rPr lang="en-US" dirty="0"/>
              <a:t> over virtual networks. Public cloud providers like </a:t>
            </a:r>
            <a:r>
              <a:rPr lang="en-US" dirty="0" smtClean="0"/>
              <a:t>  Oracle ,Amazon </a:t>
            </a:r>
            <a:r>
              <a:rPr lang="en-US" dirty="0"/>
              <a:t>Web Services and Microsoft Azure own and operate their </a:t>
            </a:r>
            <a:r>
              <a:rPr lang="en-US" dirty="0" smtClean="0"/>
              <a:t>            infrastructures  at </a:t>
            </a:r>
            <a:r>
              <a:rPr lang="en-US" dirty="0"/>
              <a:t>large data centers, which are then accessed over the internet by their </a:t>
            </a:r>
            <a:r>
              <a:rPr lang="en-US" dirty="0" smtClean="0"/>
              <a:t>clients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501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Introduction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9512" y="884466"/>
            <a:ext cx="9161162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88"/>
                </a:solidFill>
                <a:latin typeface="Arial" panose="020B0604020202020204" pitchFamily="34" charset="0"/>
              </a:rPr>
              <a:t>Choosing a Migration </a:t>
            </a:r>
            <a:r>
              <a:rPr lang="en-US" dirty="0" smtClean="0">
                <a:solidFill>
                  <a:srgbClr val="000088"/>
                </a:solidFill>
                <a:latin typeface="Arial" panose="020B0604020202020204" pitchFamily="34" charset="0"/>
              </a:rPr>
              <a:t>Method</a:t>
            </a:r>
          </a:p>
          <a:p>
            <a:endParaRPr lang="en-US" dirty="0">
              <a:solidFill>
                <a:srgbClr val="000088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/>
              <a:t>You can migrate your on-premises Oracle Database </a:t>
            </a:r>
            <a:r>
              <a:rPr lang="en-US" dirty="0" err="1"/>
              <a:t>database</a:t>
            </a:r>
            <a:r>
              <a:rPr lang="en-US" dirty="0"/>
              <a:t> to an </a:t>
            </a:r>
          </a:p>
          <a:p>
            <a:r>
              <a:rPr lang="en-US" dirty="0"/>
              <a:t>Oracle Database Cloud database using a number of different methods </a:t>
            </a:r>
          </a:p>
          <a:p>
            <a:r>
              <a:rPr lang="en-US" dirty="0"/>
              <a:t>that use several different </a:t>
            </a:r>
            <a:r>
              <a:rPr lang="en-US" dirty="0" err="1"/>
              <a:t>tools.Not</a:t>
            </a:r>
            <a:r>
              <a:rPr lang="en-US" dirty="0"/>
              <a:t> all migration methods apply to all migration</a:t>
            </a:r>
          </a:p>
          <a:p>
            <a:r>
              <a:rPr lang="en-US" dirty="0"/>
              <a:t> scenarios. Many of the migration methods apply only if specific characteristics of </a:t>
            </a:r>
          </a:p>
          <a:p>
            <a:r>
              <a:rPr lang="en-US" dirty="0"/>
              <a:t>the source and destination databases match or are compatible. Moreover, additional </a:t>
            </a:r>
          </a:p>
          <a:p>
            <a:r>
              <a:rPr lang="en-US" dirty="0"/>
              <a:t>factors can affect which method you choose for your migration from among the </a:t>
            </a:r>
          </a:p>
          <a:p>
            <a:r>
              <a:rPr lang="en-US" dirty="0"/>
              <a:t>methods that are technically applicable to your migration scenario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000088"/>
                </a:solidFill>
                <a:latin typeface="Arial" panose="020B0604020202020204" pitchFamily="34" charset="0"/>
              </a:rPr>
              <a:t>Some of the characteristics and factors to consider when choosing a </a:t>
            </a:r>
          </a:p>
          <a:p>
            <a:r>
              <a:rPr lang="en-US" dirty="0">
                <a:solidFill>
                  <a:srgbClr val="000088"/>
                </a:solidFill>
                <a:latin typeface="Arial" panose="020B0604020202020204" pitchFamily="34" charset="0"/>
              </a:rPr>
              <a:t>migration method are</a:t>
            </a:r>
            <a:r>
              <a:rPr lang="en-US" dirty="0" smtClean="0">
                <a:solidFill>
                  <a:srgbClr val="000088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n-US" dirty="0"/>
              <a:t>On-premises database version</a:t>
            </a:r>
          </a:p>
          <a:p>
            <a:r>
              <a:rPr lang="en-US" dirty="0"/>
              <a:t>Oracle Database Cloud database version</a:t>
            </a:r>
          </a:p>
          <a:p>
            <a:r>
              <a:rPr lang="en-US" dirty="0"/>
              <a:t>On-premises host operating system and version</a:t>
            </a:r>
          </a:p>
          <a:p>
            <a:endParaRPr lang="en-US" dirty="0">
              <a:solidFill>
                <a:srgbClr val="000088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92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Introduction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23940" y="987574"/>
            <a:ext cx="90730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On-premises database character set</a:t>
            </a:r>
          </a:p>
          <a:p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Quantity of data, including indexes</a:t>
            </a:r>
          </a:p>
          <a:p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Data types used in the on-premises database</a:t>
            </a:r>
          </a:p>
          <a:p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Storage for data staging</a:t>
            </a:r>
          </a:p>
          <a:p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Acceptable length of system outage</a:t>
            </a:r>
          </a:p>
          <a:p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Network 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bandwidth</a:t>
            </a:r>
          </a:p>
          <a:p>
            <a:endParaRPr lang="en-US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r>
              <a:rPr lang="en-US" dirty="0"/>
              <a:t>Database version of your on-premises database:</a:t>
            </a:r>
          </a:p>
          <a:p>
            <a:r>
              <a:rPr lang="en-US" dirty="0"/>
              <a:t>Oracle Database 11g Release 2 version lower than 11.2.0.3</a:t>
            </a:r>
          </a:p>
          <a:p>
            <a:r>
              <a:rPr lang="en-US" dirty="0"/>
              <a:t>Oracle Database 11g Release 2 version 11.2.0.3 or higher</a:t>
            </a:r>
          </a:p>
          <a:p>
            <a:r>
              <a:rPr lang="en-US" dirty="0"/>
              <a:t>Oracle Database 12c Release 1 version lower than 12.1.0.2</a:t>
            </a:r>
          </a:p>
          <a:p>
            <a:r>
              <a:rPr lang="en-US" dirty="0"/>
              <a:t>Oracle Database 12c Release 1 version 12.1.0.2 or higher</a:t>
            </a:r>
          </a:p>
          <a:p>
            <a:endParaRPr lang="en-US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19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1720" y="2067694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Migration/Upgrade </a:t>
            </a:r>
            <a:r>
              <a:rPr lang="en-US" dirty="0">
                <a:solidFill>
                  <a:srgbClr val="FF0000"/>
                </a:solidFill>
              </a:rPr>
              <a:t>Methods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34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Migration/Upgrade Methods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3568" y="141962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Important factors</a:t>
            </a:r>
          </a:p>
          <a:p>
            <a:r>
              <a:rPr lang="en-US" dirty="0"/>
              <a:t>– Source/target version</a:t>
            </a:r>
          </a:p>
          <a:p>
            <a:r>
              <a:rPr lang="en-US" dirty="0"/>
              <a:t>– Source/target platform</a:t>
            </a:r>
          </a:p>
          <a:p>
            <a:r>
              <a:rPr lang="en-US" dirty="0"/>
              <a:t>– Downtime requirements</a:t>
            </a:r>
          </a:p>
          <a:p>
            <a:r>
              <a:rPr lang="en-US" dirty="0"/>
              <a:t>– Source database architecture</a:t>
            </a:r>
          </a:p>
          <a:p>
            <a:r>
              <a:rPr lang="en-US" dirty="0"/>
              <a:t>– Desire to adopt new features</a:t>
            </a:r>
          </a:p>
        </p:txBody>
      </p:sp>
    </p:spTree>
    <p:extLst>
      <p:ext uri="{BB962C8B-B14F-4D97-AF65-F5344CB8AC3E}">
        <p14:creationId xmlns:p14="http://schemas.microsoft.com/office/powerpoint/2010/main" val="1667078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Migrate Using Backup/Restore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933050"/>
              </p:ext>
            </p:extLst>
          </p:nvPr>
        </p:nvGraphicFramePr>
        <p:xfrm>
          <a:off x="107504" y="1203598"/>
          <a:ext cx="878497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When to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Migration 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cross-endian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Backup to Oracle Database Backup      Cloud Service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structural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Instantiate new cloud instance from      backup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upgrade to new version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Source version 11.2.0.4, 12.1.0.2,12.2.0.1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323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4180</TotalTime>
  <Words>875</Words>
  <Application>Microsoft Office PowerPoint</Application>
  <PresentationFormat>On-screen Show (16:9)</PresentationFormat>
  <Paragraphs>186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맑은 고딕</vt:lpstr>
      <vt:lpstr>Aharoni</vt:lpstr>
      <vt:lpstr>AR ESSENCE</vt:lpstr>
      <vt:lpstr>Arial</vt:lpstr>
      <vt:lpstr>Calibri</vt:lpstr>
      <vt:lpstr>Tahoma</vt:lpstr>
      <vt:lpstr>Times New Roman</vt:lpstr>
      <vt:lpstr>Verdana</vt:lpstr>
      <vt:lpstr>Wingdings</vt:lpstr>
      <vt:lpstr>Office Theme</vt:lpstr>
      <vt:lpstr>Custom Design</vt:lpstr>
      <vt:lpstr>PowerPoint Presentation</vt:lpstr>
      <vt:lpstr>PowerPoint Presentation</vt:lpstr>
      <vt:lpstr>Introduction</vt:lpstr>
      <vt:lpstr>Introduction</vt:lpstr>
      <vt:lpstr>Introduction</vt:lpstr>
      <vt:lpstr>Introduction</vt:lpstr>
      <vt:lpstr>PowerPoint Presentation</vt:lpstr>
      <vt:lpstr>Migration/Upgrade Methods</vt:lpstr>
      <vt:lpstr>Migrate Using Backup/Restore</vt:lpstr>
      <vt:lpstr>Migrate Using Data Guard</vt:lpstr>
      <vt:lpstr>Migrate Using Pluggable Databases (1): Unplug/Plug</vt:lpstr>
      <vt:lpstr>Migrate Using Pluggable Databases (1): Unplug/Plug</vt:lpstr>
      <vt:lpstr>Migrate Using Pluggable Databases (2): Remote Cloning</vt:lpstr>
      <vt:lpstr>Migrate Using Pluggable Databases (2): Remote Cloning</vt:lpstr>
      <vt:lpstr>Migrate Using Pluggable Databases (3): Clone a Non-CDB</vt:lpstr>
      <vt:lpstr>Migrate Using Pluggable Databases (3): Clone a Non-CDB</vt:lpstr>
      <vt:lpstr>Upgrade/Migrate Using Data Pump</vt:lpstr>
      <vt:lpstr>Upgrade/Migrate Using Data Pump</vt:lpstr>
      <vt:lpstr>Upgrade/Migrate Using Full Transportable Export/Import</vt:lpstr>
      <vt:lpstr>Upgrade/Migrate Using Full Transportable Export/Import</vt:lpstr>
      <vt:lpstr>Upgrade/Migrate Using GoldenGate Cloud Service</vt:lpstr>
      <vt:lpstr>Upgrade/Migrate Using GoldenGate Cloud Service</vt:lpstr>
      <vt:lpstr>Choose the Right Migration Method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DOYENLTP0239</cp:lastModifiedBy>
  <cp:revision>77</cp:revision>
  <dcterms:created xsi:type="dcterms:W3CDTF">2014-04-01T16:27:38Z</dcterms:created>
  <dcterms:modified xsi:type="dcterms:W3CDTF">2019-02-18T20:09:51Z</dcterms:modified>
</cp:coreProperties>
</file>