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4"/>
  </p:notesMasterIdLst>
  <p:sldIdLst>
    <p:sldId id="256" r:id="rId3"/>
    <p:sldId id="257" r:id="rId4"/>
    <p:sldId id="272" r:id="rId5"/>
    <p:sldId id="273" r:id="rId6"/>
    <p:sldId id="274" r:id="rId7"/>
    <p:sldId id="275" r:id="rId8"/>
    <p:sldId id="276" r:id="rId9"/>
    <p:sldId id="278" r:id="rId10"/>
    <p:sldId id="280" r:id="rId11"/>
    <p:sldId id="279" r:id="rId12"/>
    <p:sldId id="281" r:id="rId13"/>
    <p:sldId id="282" r:id="rId14"/>
    <p:sldId id="283" r:id="rId15"/>
    <p:sldId id="284" r:id="rId16"/>
    <p:sldId id="285" r:id="rId17"/>
    <p:sldId id="287" r:id="rId18"/>
    <p:sldId id="302" r:id="rId19"/>
    <p:sldId id="303" r:id="rId20"/>
    <p:sldId id="304" r:id="rId21"/>
    <p:sldId id="305" r:id="rId22"/>
    <p:sldId id="288" r:id="rId23"/>
    <p:sldId id="289" r:id="rId24"/>
    <p:sldId id="290" r:id="rId25"/>
    <p:sldId id="291" r:id="rId26"/>
    <p:sldId id="292" r:id="rId27"/>
    <p:sldId id="300" r:id="rId28"/>
    <p:sldId id="301" r:id="rId29"/>
    <p:sldId id="296" r:id="rId30"/>
    <p:sldId id="297" r:id="rId31"/>
    <p:sldId id="299" r:id="rId32"/>
    <p:sldId id="306" r:id="rId33"/>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434" autoAdjust="0"/>
  </p:normalViewPr>
  <p:slideViewPr>
    <p:cSldViewPr>
      <p:cViewPr varScale="1">
        <p:scale>
          <a:sx n="93" d="100"/>
          <a:sy n="93" d="100"/>
        </p:scale>
        <p:origin x="720"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EA1A0-5844-4942-B402-8432F4198E14}" type="datetimeFigureOut">
              <a:rPr lang="en-US" smtClean="0"/>
              <a:t>2/19/2019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455DD6-BCD5-4636-B8FB-02E0E7E06307}" type="slidenum">
              <a:rPr lang="en-US" smtClean="0"/>
              <a:t>‹#›</a:t>
            </a:fld>
            <a:endParaRPr lang="en-US"/>
          </a:p>
        </p:txBody>
      </p:sp>
    </p:spTree>
    <p:extLst>
      <p:ext uri="{BB962C8B-B14F-4D97-AF65-F5344CB8AC3E}">
        <p14:creationId xmlns:p14="http://schemas.microsoft.com/office/powerpoint/2010/main" val="127954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455DD6-BCD5-4636-B8FB-02E0E7E06307}" type="slidenum">
              <a:rPr lang="en-US" smtClean="0"/>
              <a:t>1</a:t>
            </a:fld>
            <a:endParaRPr lang="en-US"/>
          </a:p>
        </p:txBody>
      </p:sp>
    </p:spTree>
    <p:extLst>
      <p:ext uri="{BB962C8B-B14F-4D97-AF65-F5344CB8AC3E}">
        <p14:creationId xmlns:p14="http://schemas.microsoft.com/office/powerpoint/2010/main" val="953075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455DD6-BCD5-4636-B8FB-02E0E7E06307}" type="slidenum">
              <a:rPr lang="en-US" smtClean="0"/>
              <a:t>4</a:t>
            </a:fld>
            <a:endParaRPr lang="en-US"/>
          </a:p>
        </p:txBody>
      </p:sp>
    </p:spTree>
    <p:extLst>
      <p:ext uri="{BB962C8B-B14F-4D97-AF65-F5344CB8AC3E}">
        <p14:creationId xmlns:p14="http://schemas.microsoft.com/office/powerpoint/2010/main" val="40170643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2/19/2019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2.wp.com/db.geeksinsight.com/wp-content/uploads/2018/04/18csqlplus-2.jp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container-registry.oracle.com/"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github.com/oracle/docker-image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
          <p:cNvSpPr txBox="1">
            <a:spLocks noChangeArrowheads="1"/>
          </p:cNvSpPr>
          <p:nvPr/>
        </p:nvSpPr>
        <p:spPr bwMode="auto">
          <a:xfrm>
            <a:off x="827584" y="3295905"/>
            <a:ext cx="8316416" cy="1077218"/>
          </a:xfrm>
          <a:prstGeom prst="rect">
            <a:avLst/>
          </a:prstGeom>
          <a:noFill/>
          <a:ln w="9525">
            <a:noFill/>
            <a:miter lim="800000"/>
            <a:headEnd/>
            <a:tailEnd/>
          </a:ln>
        </p:spPr>
        <p:txBody>
          <a:bodyPr wrap="square">
            <a:spAutoFit/>
          </a:bodyPr>
          <a:lstStyle/>
          <a:p>
            <a:r>
              <a:rPr lang="en-US" sz="3200" b="1" dirty="0"/>
              <a:t>Oracle Database 18c </a:t>
            </a:r>
            <a:r>
              <a:rPr lang="en-US" sz="3200" b="1" dirty="0" smtClean="0"/>
              <a:t>New Features</a:t>
            </a:r>
          </a:p>
          <a:p>
            <a:r>
              <a:rPr lang="en-US" altLang="en-US" sz="3200" b="1" dirty="0" smtClean="0">
                <a:solidFill>
                  <a:srgbClr val="FF0000"/>
                </a:solidFill>
                <a:latin typeface="AR ESSENCE" pitchFamily="2" charset="0"/>
                <a:cs typeface="Aharoni" pitchFamily="2" charset="-79"/>
              </a:rPr>
              <a:t>Hariprasath </a:t>
            </a:r>
            <a:r>
              <a:rPr lang="en-US" altLang="en-US" sz="3200" b="1" dirty="0">
                <a:solidFill>
                  <a:srgbClr val="FF0000"/>
                </a:solidFill>
                <a:latin typeface="AR ESSENCE" pitchFamily="2" charset="0"/>
                <a:cs typeface="Aharoni" pitchFamily="2" charset="-79"/>
              </a:rPr>
              <a:t>Rajaram</a:t>
            </a:r>
            <a:endParaRPr lang="es-ES" altLang="en-US" sz="3200" b="1" dirty="0">
              <a:solidFill>
                <a:srgbClr val="FF0000"/>
              </a:solidFill>
              <a:latin typeface="AR ESSENCE" pitchFamily="2" charset="0"/>
              <a:cs typeface="Aharoni" pitchFamily="2" charset="-79"/>
            </a:endParaRPr>
          </a:p>
        </p:txBody>
      </p:sp>
      <p:sp>
        <p:nvSpPr>
          <p:cNvPr id="13" name="Rectangle 12"/>
          <p:cNvSpPr/>
          <p:nvPr/>
        </p:nvSpPr>
        <p:spPr>
          <a:xfrm>
            <a:off x="539552" y="3177084"/>
            <a:ext cx="151116" cy="13148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2325" y="67747"/>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Personal\Downloads\aioug_c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8" y="-2086"/>
            <a:ext cx="1900186" cy="1108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47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07504" y="170676"/>
            <a:ext cx="6840760" cy="369332"/>
          </a:xfrm>
          <a:prstGeom prst="rect">
            <a:avLst/>
          </a:prstGeom>
        </p:spPr>
        <p:txBody>
          <a:bodyPr wrap="square">
            <a:spAutoFit/>
          </a:bodyPr>
          <a:lstStyle/>
          <a:p>
            <a:r>
              <a:rPr lang="en-US" b="1" dirty="0"/>
              <a:t>Pre-Upgrade Utility</a:t>
            </a:r>
            <a:endParaRPr lang="en-IN" b="1" dirty="0">
              <a:solidFill>
                <a:srgbClr val="FF0000"/>
              </a:solidFill>
              <a:latin typeface="Arial"/>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619757415"/>
              </p:ext>
            </p:extLst>
          </p:nvPr>
        </p:nvGraphicFramePr>
        <p:xfrm>
          <a:off x="3867150" y="2351088"/>
          <a:ext cx="1408113" cy="439737"/>
        </p:xfrm>
        <a:graphic>
          <a:graphicData uri="http://schemas.openxmlformats.org/presentationml/2006/ole">
            <mc:AlternateContent xmlns:mc="http://schemas.openxmlformats.org/markup-compatibility/2006">
              <mc:Choice xmlns:v="urn:schemas-microsoft-com:vml" Requires="v">
                <p:oleObj spid="_x0000_s8226" name="Packager Shell Object" showAsIcon="1" r:id="rId4" imgW="1408680" imgH="440280" progId="Package">
                  <p:embed/>
                </p:oleObj>
              </mc:Choice>
              <mc:Fallback>
                <p:oleObj name="Packager Shell Object" showAsIcon="1" r:id="rId4" imgW="1408680" imgH="440280" progId="Package">
                  <p:embed/>
                  <p:pic>
                    <p:nvPicPr>
                      <p:cNvPr id="0" name=""/>
                      <p:cNvPicPr/>
                      <p:nvPr/>
                    </p:nvPicPr>
                    <p:blipFill>
                      <a:blip r:embed="rId5"/>
                      <a:stretch>
                        <a:fillRect/>
                      </a:stretch>
                    </p:blipFill>
                    <p:spPr>
                      <a:xfrm>
                        <a:off x="3867150" y="2351088"/>
                        <a:ext cx="1408113" cy="439737"/>
                      </a:xfrm>
                      <a:prstGeom prst="rect">
                        <a:avLst/>
                      </a:prstGeom>
                    </p:spPr>
                  </p:pic>
                </p:oleObj>
              </mc:Fallback>
            </mc:AlternateContent>
          </a:graphicData>
        </a:graphic>
      </p:graphicFrame>
      <p:sp>
        <p:nvSpPr>
          <p:cNvPr id="12" name="Rectangle 11"/>
          <p:cNvSpPr/>
          <p:nvPr/>
        </p:nvSpPr>
        <p:spPr>
          <a:xfrm>
            <a:off x="128319" y="1635646"/>
            <a:ext cx="8928992" cy="338554"/>
          </a:xfrm>
          <a:prstGeom prst="rect">
            <a:avLst/>
          </a:prstGeom>
        </p:spPr>
        <p:txBody>
          <a:bodyPr wrap="square">
            <a:spAutoFit/>
          </a:bodyPr>
          <a:lstStyle/>
          <a:p>
            <a:r>
              <a:rPr lang="en-US" sz="1600" b="1" dirty="0">
                <a:solidFill>
                  <a:srgbClr val="000000"/>
                </a:solidFill>
                <a:latin typeface="Tahoma" panose="020B0604030504040204" pitchFamily="34" charset="0"/>
              </a:rPr>
              <a:t>How to Download and Run Oracle's Database Pre-Upgrade Utility (Doc ID 884522.1)</a:t>
            </a:r>
            <a:endParaRPr lang="en-US" sz="1600" dirty="0"/>
          </a:p>
        </p:txBody>
      </p:sp>
    </p:spTree>
    <p:extLst>
      <p:ext uri="{BB962C8B-B14F-4D97-AF65-F5344CB8AC3E}">
        <p14:creationId xmlns:p14="http://schemas.microsoft.com/office/powerpoint/2010/main" val="1438468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184731" cy="369332"/>
          </a:xfrm>
          <a:prstGeom prst="rect">
            <a:avLst/>
          </a:prstGeom>
        </p:spPr>
        <p:txBody>
          <a:bodyPr wrap="none">
            <a:spAutoFit/>
          </a:bodyPr>
          <a:lstStyle/>
          <a:p>
            <a:endParaRPr lang="en-IN" b="1" dirty="0">
              <a:solidFill>
                <a:srgbClr val="FF0000"/>
              </a:solidFill>
              <a:latin typeface="Arial"/>
            </a:endParaRPr>
          </a:p>
        </p:txBody>
      </p:sp>
      <p:sp>
        <p:nvSpPr>
          <p:cNvPr id="2" name="Rectangle 1"/>
          <p:cNvSpPr/>
          <p:nvPr/>
        </p:nvSpPr>
        <p:spPr>
          <a:xfrm>
            <a:off x="3175624" y="2387084"/>
            <a:ext cx="2792752" cy="369332"/>
          </a:xfrm>
          <a:prstGeom prst="rect">
            <a:avLst/>
          </a:prstGeom>
        </p:spPr>
        <p:txBody>
          <a:bodyPr wrap="none">
            <a:spAutoFit/>
          </a:bodyPr>
          <a:lstStyle/>
          <a:p>
            <a:r>
              <a:rPr lang="en-US" b="1" dirty="0">
                <a:solidFill>
                  <a:srgbClr val="000000"/>
                </a:solidFill>
                <a:latin typeface="Tahoma" panose="020B0604030504040204" pitchFamily="34" charset="0"/>
              </a:rPr>
              <a:t>SQLPLUS New Options</a:t>
            </a:r>
            <a:endParaRPr lang="en-US" b="1" i="0" dirty="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val="2890828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9512" y="368171"/>
            <a:ext cx="3276859" cy="369332"/>
          </a:xfrm>
          <a:prstGeom prst="rect">
            <a:avLst/>
          </a:prstGeom>
        </p:spPr>
        <p:txBody>
          <a:bodyPr wrap="none">
            <a:spAutoFit/>
          </a:bodyPr>
          <a:lstStyle/>
          <a:p>
            <a:r>
              <a:rPr lang="en-US" b="1" dirty="0">
                <a:solidFill>
                  <a:srgbClr val="000000"/>
                </a:solidFill>
                <a:latin typeface="Tahoma" panose="020B0604030504040204" pitchFamily="34" charset="0"/>
              </a:rPr>
              <a:t>18c </a:t>
            </a:r>
            <a:r>
              <a:rPr lang="en-US" b="1" dirty="0" smtClean="0">
                <a:solidFill>
                  <a:srgbClr val="000000"/>
                </a:solidFill>
                <a:latin typeface="Tahoma" panose="020B0604030504040204" pitchFamily="34" charset="0"/>
              </a:rPr>
              <a:t>SQLPLUS </a:t>
            </a:r>
            <a:r>
              <a:rPr lang="en-US" b="1" dirty="0">
                <a:solidFill>
                  <a:srgbClr val="000000"/>
                </a:solidFill>
                <a:latin typeface="Tahoma" panose="020B0604030504040204" pitchFamily="34" charset="0"/>
              </a:rPr>
              <a:t>New Options</a:t>
            </a:r>
            <a:endParaRPr lang="en-US" b="1" i="0" dirty="0">
              <a:solidFill>
                <a:srgbClr val="000000"/>
              </a:solidFill>
              <a:effectLst/>
              <a:latin typeface="Tahoma" panose="020B0604030504040204" pitchFamily="34" charset="0"/>
            </a:endParaRPr>
          </a:p>
        </p:txBody>
      </p:sp>
      <p:sp>
        <p:nvSpPr>
          <p:cNvPr id="5" name="Rectangle 4"/>
          <p:cNvSpPr/>
          <p:nvPr/>
        </p:nvSpPr>
        <p:spPr>
          <a:xfrm>
            <a:off x="251520" y="1105674"/>
            <a:ext cx="8640960" cy="2123658"/>
          </a:xfrm>
          <a:prstGeom prst="rect">
            <a:avLst/>
          </a:prstGeom>
        </p:spPr>
        <p:txBody>
          <a:bodyPr wrap="square">
            <a:spAutoFit/>
          </a:bodyPr>
          <a:lstStyle/>
          <a:p>
            <a:r>
              <a:rPr lang="en-US" b="1" dirty="0">
                <a:solidFill>
                  <a:srgbClr val="0000FF"/>
                </a:solidFill>
                <a:latin typeface="tahoma" panose="020B0604030504040204" pitchFamily="34" charset="0"/>
              </a:rPr>
              <a:t>SET FEEDBACK ON </a:t>
            </a:r>
            <a:r>
              <a:rPr lang="en-US" b="1" dirty="0" smtClean="0">
                <a:solidFill>
                  <a:srgbClr val="0000FF"/>
                </a:solidFill>
                <a:latin typeface="tahoma" panose="020B0604030504040204" pitchFamily="34" charset="0"/>
              </a:rPr>
              <a:t>SQL_ID</a:t>
            </a:r>
          </a:p>
          <a:p>
            <a:endParaRPr lang="en-US" sz="1400" dirty="0">
              <a:solidFill>
                <a:srgbClr val="000000"/>
              </a:solidFill>
              <a:latin typeface="tahoma" panose="020B0604030504040204" pitchFamily="34" charset="0"/>
            </a:endParaRPr>
          </a:p>
          <a:p>
            <a:r>
              <a:rPr lang="en-US" sz="1400" dirty="0">
                <a:solidFill>
                  <a:srgbClr val="000000"/>
                </a:solidFill>
                <a:latin typeface="tahoma" panose="020B0604030504040204" pitchFamily="34" charset="0"/>
              </a:rPr>
              <a:t>You can find the </a:t>
            </a:r>
            <a:r>
              <a:rPr lang="en-US" sz="1400" dirty="0" err="1">
                <a:solidFill>
                  <a:srgbClr val="000000"/>
                </a:solidFill>
                <a:latin typeface="tahoma" panose="020B0604030504040204" pitchFamily="34" charset="0"/>
              </a:rPr>
              <a:t>sql_id</a:t>
            </a:r>
            <a:r>
              <a:rPr lang="en-US" sz="1400" dirty="0">
                <a:solidFill>
                  <a:srgbClr val="000000"/>
                </a:solidFill>
                <a:latin typeface="tahoma" panose="020B0604030504040204" pitchFamily="34" charset="0"/>
              </a:rPr>
              <a:t> for the executed statement in the </a:t>
            </a:r>
            <a:r>
              <a:rPr lang="en-US" sz="1400" dirty="0" err="1">
                <a:solidFill>
                  <a:srgbClr val="000000"/>
                </a:solidFill>
                <a:latin typeface="tahoma" panose="020B0604030504040204" pitchFamily="34" charset="0"/>
              </a:rPr>
              <a:t>sqlplus</a:t>
            </a:r>
            <a:r>
              <a:rPr lang="en-US" sz="1400" dirty="0">
                <a:solidFill>
                  <a:srgbClr val="000000"/>
                </a:solidFill>
                <a:latin typeface="tahoma" panose="020B0604030504040204" pitchFamily="34" charset="0"/>
              </a:rPr>
              <a:t> without querying </a:t>
            </a:r>
            <a:r>
              <a:rPr lang="en-US" sz="1400" dirty="0" err="1">
                <a:solidFill>
                  <a:srgbClr val="000000"/>
                </a:solidFill>
                <a:latin typeface="tahoma" panose="020B0604030504040204" pitchFamily="34" charset="0"/>
              </a:rPr>
              <a:t>v$sql</a:t>
            </a:r>
            <a:r>
              <a:rPr lang="en-US" sz="1400" dirty="0">
                <a:solidFill>
                  <a:srgbClr val="000000"/>
                </a:solidFill>
                <a:latin typeface="tahoma" panose="020B0604030504040204" pitchFamily="34" charset="0"/>
              </a:rPr>
              <a:t> or </a:t>
            </a:r>
            <a:r>
              <a:rPr lang="en-US" sz="1400" dirty="0" err="1">
                <a:solidFill>
                  <a:srgbClr val="000000"/>
                </a:solidFill>
                <a:latin typeface="tahoma" panose="020B0604030504040204" pitchFamily="34" charset="0"/>
              </a:rPr>
              <a:t>dbms_xplan.display_cursor</a:t>
            </a:r>
            <a:r>
              <a:rPr lang="en-US" sz="1400" dirty="0" smtClean="0">
                <a:solidFill>
                  <a:srgbClr val="000000"/>
                </a:solidFill>
                <a:latin typeface="tahoma" panose="020B0604030504040204" pitchFamily="34" charset="0"/>
              </a:rPr>
              <a:t>.</a:t>
            </a:r>
          </a:p>
          <a:p>
            <a:endParaRPr lang="en-US" b="0" i="0" dirty="0">
              <a:solidFill>
                <a:srgbClr val="000000"/>
              </a:solidFill>
              <a:effectLst/>
              <a:latin typeface="tahoma" panose="020B0604030504040204" pitchFamily="34" charset="0"/>
            </a:endParaRPr>
          </a:p>
          <a:p>
            <a:endParaRPr lang="en-US" dirty="0" smtClean="0">
              <a:solidFill>
                <a:srgbClr val="000000"/>
              </a:solidFill>
              <a:latin typeface="tahoma" panose="020B0604030504040204" pitchFamily="34" charset="0"/>
            </a:endParaRPr>
          </a:p>
          <a:p>
            <a:endParaRPr lang="en-US" b="0" i="0" dirty="0">
              <a:solidFill>
                <a:srgbClr val="000000"/>
              </a:solidFill>
              <a:effectLst/>
              <a:latin typeface="tahoma" panose="020B0604030504040204" pitchFamily="34" charset="0"/>
            </a:endParaRPr>
          </a:p>
          <a:p>
            <a:endParaRPr lang="en-US" b="0" i="0" dirty="0">
              <a:solidFill>
                <a:srgbClr val="000000"/>
              </a:solidFill>
              <a:effectLst/>
              <a:latin typeface="tahoma" panose="020B0604030504040204" pitchFamily="34" charset="0"/>
            </a:endParaRPr>
          </a:p>
        </p:txBody>
      </p:sp>
      <p:pic>
        <p:nvPicPr>
          <p:cNvPr id="8" name="Picture 7"/>
          <p:cNvPicPr>
            <a:picLocks noChangeAspect="1"/>
          </p:cNvPicPr>
          <p:nvPr/>
        </p:nvPicPr>
        <p:blipFill>
          <a:blip r:embed="rId3"/>
          <a:stretch>
            <a:fillRect/>
          </a:stretch>
        </p:blipFill>
        <p:spPr>
          <a:xfrm>
            <a:off x="2699792" y="2437597"/>
            <a:ext cx="3343275" cy="2495550"/>
          </a:xfrm>
          <a:prstGeom prst="rect">
            <a:avLst/>
          </a:prstGeom>
        </p:spPr>
      </p:pic>
    </p:spTree>
    <p:extLst>
      <p:ext uri="{BB962C8B-B14F-4D97-AF65-F5344CB8AC3E}">
        <p14:creationId xmlns:p14="http://schemas.microsoft.com/office/powerpoint/2010/main" val="295651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9512" y="368171"/>
            <a:ext cx="3276859" cy="369332"/>
          </a:xfrm>
          <a:prstGeom prst="rect">
            <a:avLst/>
          </a:prstGeom>
        </p:spPr>
        <p:txBody>
          <a:bodyPr wrap="none">
            <a:spAutoFit/>
          </a:bodyPr>
          <a:lstStyle/>
          <a:p>
            <a:r>
              <a:rPr lang="en-US" b="1" dirty="0">
                <a:solidFill>
                  <a:srgbClr val="000000"/>
                </a:solidFill>
                <a:latin typeface="Tahoma" panose="020B0604030504040204" pitchFamily="34" charset="0"/>
              </a:rPr>
              <a:t>18c </a:t>
            </a:r>
            <a:r>
              <a:rPr lang="en-US" b="1" dirty="0" smtClean="0">
                <a:solidFill>
                  <a:srgbClr val="000000"/>
                </a:solidFill>
                <a:latin typeface="Tahoma" panose="020B0604030504040204" pitchFamily="34" charset="0"/>
              </a:rPr>
              <a:t>SQLPLUS </a:t>
            </a:r>
            <a:r>
              <a:rPr lang="en-US" b="1" dirty="0">
                <a:solidFill>
                  <a:srgbClr val="000000"/>
                </a:solidFill>
                <a:latin typeface="Tahoma" panose="020B0604030504040204" pitchFamily="34" charset="0"/>
              </a:rPr>
              <a:t>New Options</a:t>
            </a:r>
          </a:p>
        </p:txBody>
      </p:sp>
      <p:sp>
        <p:nvSpPr>
          <p:cNvPr id="4" name="Rectangle 3"/>
          <p:cNvSpPr/>
          <p:nvPr/>
        </p:nvSpPr>
        <p:spPr>
          <a:xfrm>
            <a:off x="0" y="987574"/>
            <a:ext cx="7452320" cy="1477328"/>
          </a:xfrm>
          <a:prstGeom prst="rect">
            <a:avLst/>
          </a:prstGeom>
        </p:spPr>
        <p:txBody>
          <a:bodyPr wrap="square">
            <a:spAutoFit/>
          </a:bodyPr>
          <a:lstStyle/>
          <a:p>
            <a:r>
              <a:rPr lang="en-US" b="1" dirty="0">
                <a:solidFill>
                  <a:srgbClr val="0000FF"/>
                </a:solidFill>
                <a:latin typeface="tahoma" panose="020B0604030504040204" pitchFamily="34" charset="0"/>
              </a:rPr>
              <a:t>SET ROWLIMIT n</a:t>
            </a:r>
            <a:endParaRPr lang="en-US" dirty="0">
              <a:solidFill>
                <a:srgbClr val="000000"/>
              </a:solidFill>
              <a:latin typeface="tahoma" panose="020B0604030504040204" pitchFamily="34" charset="0"/>
            </a:endParaRPr>
          </a:p>
          <a:p>
            <a:endParaRPr lang="en-US" dirty="0" smtClean="0">
              <a:solidFill>
                <a:srgbClr val="000000"/>
              </a:solidFill>
              <a:latin typeface="tahoma" panose="020B0604030504040204" pitchFamily="34" charset="0"/>
            </a:endParaRPr>
          </a:p>
          <a:p>
            <a:r>
              <a:rPr lang="en-US" dirty="0" smtClean="0">
                <a:solidFill>
                  <a:srgbClr val="000000"/>
                </a:solidFill>
                <a:latin typeface="tahoma" panose="020B0604030504040204" pitchFamily="34" charset="0"/>
              </a:rPr>
              <a:t>Limit </a:t>
            </a:r>
            <a:r>
              <a:rPr lang="en-US" dirty="0">
                <a:solidFill>
                  <a:srgbClr val="000000"/>
                </a:solidFill>
                <a:latin typeface="tahoma" panose="020B0604030504040204" pitchFamily="34" charset="0"/>
              </a:rPr>
              <a:t>the Number of rows in the </a:t>
            </a:r>
            <a:r>
              <a:rPr lang="en-US" dirty="0" err="1">
                <a:solidFill>
                  <a:srgbClr val="000000"/>
                </a:solidFill>
                <a:latin typeface="tahoma" panose="020B0604030504040204" pitchFamily="34" charset="0"/>
              </a:rPr>
              <a:t>sql</a:t>
            </a:r>
            <a:r>
              <a:rPr lang="en-US" dirty="0">
                <a:solidFill>
                  <a:srgbClr val="000000"/>
                </a:solidFill>
                <a:latin typeface="tahoma" panose="020B0604030504040204" pitchFamily="34" charset="0"/>
              </a:rPr>
              <a:t> prompt, without using </a:t>
            </a:r>
            <a:r>
              <a:rPr lang="en-US" dirty="0" err="1">
                <a:solidFill>
                  <a:srgbClr val="000000"/>
                </a:solidFill>
                <a:latin typeface="tahoma" panose="020B0604030504040204" pitchFamily="34" charset="0"/>
              </a:rPr>
              <a:t>rownum</a:t>
            </a:r>
            <a:endParaRPr lang="en-US" dirty="0">
              <a:solidFill>
                <a:srgbClr val="000000"/>
              </a:solidFill>
              <a:latin typeface="tahoma" panose="020B0604030504040204" pitchFamily="34" charset="0"/>
            </a:endParaRPr>
          </a:p>
          <a:p>
            <a:r>
              <a:rPr lang="en-US" b="1" u="sng" dirty="0">
                <a:solidFill>
                  <a:srgbClr val="0032C4"/>
                </a:solidFill>
                <a:latin typeface="tahoma" panose="020B0604030504040204" pitchFamily="34" charset="0"/>
                <a:hlinkClick r:id="rId3"/>
              </a:rPr>
              <a:t/>
            </a:r>
            <a:br>
              <a:rPr lang="en-US" b="1" u="sng" dirty="0">
                <a:solidFill>
                  <a:srgbClr val="0032C4"/>
                </a:solidFill>
                <a:latin typeface="tahoma" panose="020B0604030504040204" pitchFamily="34" charset="0"/>
                <a:hlinkClick r:id="rId3"/>
              </a:rPr>
            </a:br>
            <a:endParaRPr lang="en-US" dirty="0"/>
          </a:p>
        </p:txBody>
      </p:sp>
      <p:pic>
        <p:nvPicPr>
          <p:cNvPr id="5" name="Picture 4"/>
          <p:cNvPicPr>
            <a:picLocks noChangeAspect="1"/>
          </p:cNvPicPr>
          <p:nvPr/>
        </p:nvPicPr>
        <p:blipFill>
          <a:blip r:embed="rId4"/>
          <a:stretch>
            <a:fillRect/>
          </a:stretch>
        </p:blipFill>
        <p:spPr>
          <a:xfrm>
            <a:off x="683568" y="2098026"/>
            <a:ext cx="3456384" cy="2952328"/>
          </a:xfrm>
          <a:prstGeom prst="rect">
            <a:avLst/>
          </a:prstGeom>
        </p:spPr>
      </p:pic>
    </p:spTree>
    <p:extLst>
      <p:ext uri="{BB962C8B-B14F-4D97-AF65-F5344CB8AC3E}">
        <p14:creationId xmlns:p14="http://schemas.microsoft.com/office/powerpoint/2010/main" val="3679134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184731" cy="369332"/>
          </a:xfrm>
          <a:prstGeom prst="rect">
            <a:avLst/>
          </a:prstGeom>
        </p:spPr>
        <p:txBody>
          <a:bodyPr wrap="none">
            <a:spAutoFit/>
          </a:bodyPr>
          <a:lstStyle/>
          <a:p>
            <a:endParaRPr lang="en-IN" b="1" dirty="0">
              <a:solidFill>
                <a:srgbClr val="FF0000"/>
              </a:solidFill>
              <a:latin typeface="Arial"/>
            </a:endParaRPr>
          </a:p>
        </p:txBody>
      </p:sp>
      <p:sp>
        <p:nvSpPr>
          <p:cNvPr id="2" name="Rectangle 1"/>
          <p:cNvSpPr/>
          <p:nvPr/>
        </p:nvSpPr>
        <p:spPr>
          <a:xfrm>
            <a:off x="2123728" y="2401892"/>
            <a:ext cx="6578468" cy="646331"/>
          </a:xfrm>
          <a:prstGeom prst="rect">
            <a:avLst/>
          </a:prstGeom>
        </p:spPr>
        <p:txBody>
          <a:bodyPr wrap="none">
            <a:spAutoFit/>
          </a:bodyPr>
          <a:lstStyle/>
          <a:p>
            <a:r>
              <a:rPr lang="en-US" b="1" dirty="0" smtClean="0"/>
              <a:t>18c Read only </a:t>
            </a:r>
            <a:r>
              <a:rPr lang="en-US" b="1" dirty="0"/>
              <a:t>Home and Password File Location Changes</a:t>
            </a:r>
          </a:p>
          <a:p>
            <a:endParaRPr lang="en-US"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583558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9512" y="195486"/>
            <a:ext cx="7272808" cy="369332"/>
          </a:xfrm>
          <a:prstGeom prst="rect">
            <a:avLst/>
          </a:prstGeom>
        </p:spPr>
        <p:txBody>
          <a:bodyPr wrap="square">
            <a:spAutoFit/>
          </a:bodyPr>
          <a:lstStyle/>
          <a:p>
            <a:r>
              <a:rPr lang="en-US" b="1" dirty="0"/>
              <a:t>Read only Home and Password File Location Changes</a:t>
            </a:r>
          </a:p>
        </p:txBody>
      </p:sp>
      <p:sp>
        <p:nvSpPr>
          <p:cNvPr id="8" name="Rectangle 7"/>
          <p:cNvSpPr/>
          <p:nvPr/>
        </p:nvSpPr>
        <p:spPr>
          <a:xfrm>
            <a:off x="179512" y="967036"/>
            <a:ext cx="8856984" cy="4062651"/>
          </a:xfrm>
          <a:prstGeom prst="rect">
            <a:avLst/>
          </a:prstGeom>
        </p:spPr>
        <p:txBody>
          <a:bodyPr wrap="square">
            <a:spAutoFit/>
          </a:bodyPr>
          <a:lstStyle/>
          <a:p>
            <a:r>
              <a:rPr lang="en-US" b="1" dirty="0">
                <a:solidFill>
                  <a:srgbClr val="000000"/>
                </a:solidFill>
                <a:latin typeface="tahoma" panose="020B0604030504040204" pitchFamily="34" charset="0"/>
              </a:rPr>
              <a:t>Readonly Oracle Home</a:t>
            </a:r>
            <a:r>
              <a:rPr lang="en-US" b="1" dirty="0" smtClean="0">
                <a:solidFill>
                  <a:srgbClr val="000000"/>
                </a:solidFill>
                <a:latin typeface="tahoma" panose="020B0604030504040204" pitchFamily="34" charset="0"/>
              </a:rPr>
              <a:t>:</a:t>
            </a:r>
          </a:p>
          <a:p>
            <a:endParaRPr lang="en-US" b="1" dirty="0">
              <a:solidFill>
                <a:srgbClr val="000000"/>
              </a:solidFill>
              <a:latin typeface="tahoma" panose="020B0604030504040204" pitchFamily="34" charset="0"/>
            </a:endParaRPr>
          </a:p>
          <a:p>
            <a:endParaRPr lang="en-US" b="1" dirty="0" smtClean="0">
              <a:solidFill>
                <a:srgbClr val="000000"/>
              </a:solidFill>
              <a:latin typeface="tahoma" panose="020B0604030504040204" pitchFamily="34" charset="0"/>
            </a:endParaRPr>
          </a:p>
          <a:p>
            <a:r>
              <a:rPr lang="en-US" sz="1200" dirty="0"/>
              <a:t>[oracle@db18c-se-si bin]$ ./</a:t>
            </a:r>
            <a:r>
              <a:rPr lang="en-US" sz="1200" dirty="0" err="1"/>
              <a:t>roohctl</a:t>
            </a:r>
            <a:r>
              <a:rPr lang="en-US" sz="1200" dirty="0"/>
              <a:t> -enable</a:t>
            </a:r>
            <a:br>
              <a:rPr lang="en-US" sz="1200" dirty="0"/>
            </a:br>
            <a:r>
              <a:rPr lang="en-US" sz="1200" dirty="0"/>
              <a:t>Enabling Read-Only Oracle home.</a:t>
            </a:r>
            <a:br>
              <a:rPr lang="en-US" sz="1200" dirty="0"/>
            </a:br>
            <a:r>
              <a:rPr lang="en-US" sz="1200" dirty="0">
                <a:solidFill>
                  <a:srgbClr val="FF0000"/>
                </a:solidFill>
              </a:rPr>
              <a:t>Cannot enable Read-Only Oracle home in a configured Oracle home</a:t>
            </a:r>
            <a:r>
              <a:rPr lang="en-US" sz="1200" dirty="0"/>
              <a:t>.</a:t>
            </a:r>
            <a:br>
              <a:rPr lang="en-US" sz="1200" dirty="0"/>
            </a:br>
            <a:r>
              <a:rPr lang="en-US" sz="1200" dirty="0"/>
              <a:t>The Oracle Home is configured with databases '</a:t>
            </a:r>
            <a:r>
              <a:rPr lang="en-US" sz="1200" dirty="0" err="1"/>
              <a:t>orcl</a:t>
            </a:r>
            <a:r>
              <a:rPr lang="en-US" sz="1200" dirty="0"/>
              <a:t>'.</a:t>
            </a:r>
            <a:br>
              <a:rPr lang="en-US" sz="1200" dirty="0"/>
            </a:br>
            <a:r>
              <a:rPr lang="en-US" sz="1200" dirty="0"/>
              <a:t>The Oracle Home is configured with listeners 'LISTENER</a:t>
            </a:r>
            <a:r>
              <a:rPr lang="en-US" sz="1200" dirty="0" smtClean="0"/>
              <a:t>'.</a:t>
            </a:r>
          </a:p>
          <a:p>
            <a:endParaRPr lang="en-US" sz="1200" dirty="0"/>
          </a:p>
          <a:p>
            <a:endParaRPr lang="en-US" sz="1200" dirty="0" smtClean="0"/>
          </a:p>
          <a:p>
            <a:r>
              <a:rPr lang="en-US" sz="1200" dirty="0" smtClean="0"/>
              <a:t>We need to comment </a:t>
            </a:r>
            <a:r>
              <a:rPr lang="en-US" sz="1200" dirty="0"/>
              <a:t>out /</a:t>
            </a:r>
            <a:r>
              <a:rPr lang="en-US" sz="1200" dirty="0" err="1"/>
              <a:t>etc</a:t>
            </a:r>
            <a:r>
              <a:rPr lang="en-US" sz="1200" dirty="0"/>
              <a:t>/</a:t>
            </a:r>
            <a:r>
              <a:rPr lang="en-US" sz="1200" dirty="0" err="1"/>
              <a:t>oratab</a:t>
            </a:r>
            <a:r>
              <a:rPr lang="en-US" sz="1200" dirty="0"/>
              <a:t> and </a:t>
            </a:r>
            <a:r>
              <a:rPr lang="en-US" sz="1200" dirty="0" smtClean="0"/>
              <a:t>rename </a:t>
            </a:r>
            <a:r>
              <a:rPr lang="en-US" sz="1200" dirty="0" err="1"/>
              <a:t>listener.ora</a:t>
            </a:r>
            <a:r>
              <a:rPr lang="en-US" sz="1200" dirty="0"/>
              <a:t> </a:t>
            </a:r>
            <a:r>
              <a:rPr lang="en-US" sz="1200" dirty="0" smtClean="0"/>
              <a:t>file.</a:t>
            </a:r>
          </a:p>
          <a:p>
            <a:endParaRPr lang="en-US" sz="1200" dirty="0"/>
          </a:p>
          <a:p>
            <a:r>
              <a:rPr lang="en-US" sz="1200" dirty="0"/>
              <a:t>[oracle@db18c-se-si bin]$ ./</a:t>
            </a:r>
            <a:r>
              <a:rPr lang="en-US" sz="1200" dirty="0" err="1"/>
              <a:t>roohctl</a:t>
            </a:r>
            <a:r>
              <a:rPr lang="en-US" sz="1200" dirty="0"/>
              <a:t> -enable</a:t>
            </a:r>
            <a:br>
              <a:rPr lang="en-US" sz="1200" dirty="0"/>
            </a:br>
            <a:r>
              <a:rPr lang="en-US" sz="1200" dirty="0"/>
              <a:t>Enabling Read-Only Oracle home.</a:t>
            </a:r>
            <a:br>
              <a:rPr lang="en-US" sz="1200" dirty="0"/>
            </a:br>
            <a:r>
              <a:rPr lang="en-US" sz="1200" dirty="0"/>
              <a:t>Update </a:t>
            </a:r>
            <a:r>
              <a:rPr lang="en-US" sz="1200" dirty="0" err="1"/>
              <a:t>orabasetab</a:t>
            </a:r>
            <a:r>
              <a:rPr lang="en-US" sz="1200" dirty="0"/>
              <a:t> file to enable Read-Only Oracle home.</a:t>
            </a:r>
            <a:br>
              <a:rPr lang="en-US" sz="1200" dirty="0"/>
            </a:br>
            <a:r>
              <a:rPr lang="en-US" sz="1200" dirty="0" err="1"/>
              <a:t>Orabasetab</a:t>
            </a:r>
            <a:r>
              <a:rPr lang="en-US" sz="1200" dirty="0"/>
              <a:t> file has been updated successfully.</a:t>
            </a:r>
            <a:br>
              <a:rPr lang="en-US" sz="1200" dirty="0"/>
            </a:br>
            <a:r>
              <a:rPr lang="en-US" sz="1200" dirty="0"/>
              <a:t>Create bootstrap directories for Read-Only Oracle home.</a:t>
            </a:r>
            <a:br>
              <a:rPr lang="en-US" sz="1200" dirty="0"/>
            </a:br>
            <a:r>
              <a:rPr lang="en-US" sz="1200" dirty="0"/>
              <a:t>Bootstrap directories have been created successfully.</a:t>
            </a:r>
            <a:br>
              <a:rPr lang="en-US" sz="1200" dirty="0"/>
            </a:br>
            <a:r>
              <a:rPr lang="en-US" sz="1200" dirty="0"/>
              <a:t>Bootstrap files have been processed successfully.</a:t>
            </a:r>
            <a:br>
              <a:rPr lang="en-US" sz="1200" dirty="0"/>
            </a:br>
            <a:r>
              <a:rPr lang="en-US" sz="1200" dirty="0">
                <a:solidFill>
                  <a:srgbClr val="FF0000"/>
                </a:solidFill>
              </a:rPr>
              <a:t>Read-Only Oracle home has been enabled successfully.</a:t>
            </a:r>
          </a:p>
        </p:txBody>
      </p:sp>
    </p:spTree>
    <p:extLst>
      <p:ext uri="{BB962C8B-B14F-4D97-AF65-F5344CB8AC3E}">
        <p14:creationId xmlns:p14="http://schemas.microsoft.com/office/powerpoint/2010/main" val="2634829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9512" y="195486"/>
            <a:ext cx="7272808" cy="369332"/>
          </a:xfrm>
          <a:prstGeom prst="rect">
            <a:avLst/>
          </a:prstGeom>
        </p:spPr>
        <p:txBody>
          <a:bodyPr wrap="square">
            <a:spAutoFit/>
          </a:bodyPr>
          <a:lstStyle/>
          <a:p>
            <a:r>
              <a:rPr lang="en-US" b="1" dirty="0"/>
              <a:t>Read only Home and Password File Location Changes</a:t>
            </a:r>
          </a:p>
        </p:txBody>
      </p:sp>
      <p:sp>
        <p:nvSpPr>
          <p:cNvPr id="8" name="Rectangle 7"/>
          <p:cNvSpPr/>
          <p:nvPr/>
        </p:nvSpPr>
        <p:spPr>
          <a:xfrm>
            <a:off x="395536" y="1140589"/>
            <a:ext cx="6462464" cy="1384995"/>
          </a:xfrm>
          <a:prstGeom prst="rect">
            <a:avLst/>
          </a:prstGeom>
        </p:spPr>
        <p:txBody>
          <a:bodyPr wrap="square">
            <a:spAutoFit/>
          </a:bodyPr>
          <a:lstStyle/>
          <a:p>
            <a:r>
              <a:rPr lang="en-US" b="1" dirty="0">
                <a:solidFill>
                  <a:srgbClr val="555555"/>
                </a:solidFill>
                <a:latin typeface="tahoma" panose="020B0604030504040204" pitchFamily="34" charset="0"/>
              </a:rPr>
              <a:t>Disabled back</a:t>
            </a:r>
            <a:endParaRPr lang="en-US" dirty="0">
              <a:solidFill>
                <a:srgbClr val="555555"/>
              </a:solidFill>
              <a:latin typeface="tahoma" panose="020B0604030504040204" pitchFamily="34" charset="0"/>
            </a:endParaRPr>
          </a:p>
          <a:p>
            <a:r>
              <a:rPr lang="en-US" dirty="0">
                <a:solidFill>
                  <a:srgbClr val="555555"/>
                </a:solidFill>
                <a:latin typeface="tahoma" panose="020B0604030504040204" pitchFamily="34" charset="0"/>
              </a:rPr>
              <a:t>[</a:t>
            </a:r>
            <a:r>
              <a:rPr lang="en-US" sz="1200" dirty="0"/>
              <a:t>oracle@db18c-se-si bin]$ ./</a:t>
            </a:r>
            <a:r>
              <a:rPr lang="en-US" sz="1200" dirty="0" err="1"/>
              <a:t>roohctl</a:t>
            </a:r>
            <a:r>
              <a:rPr lang="en-US" sz="1200" dirty="0"/>
              <a:t> -disable</a:t>
            </a:r>
            <a:br>
              <a:rPr lang="en-US" sz="1200" dirty="0"/>
            </a:br>
            <a:r>
              <a:rPr lang="en-US" sz="1200" dirty="0"/>
              <a:t>Disabling Read-Only Oracle home.</a:t>
            </a:r>
            <a:br>
              <a:rPr lang="en-US" sz="1200" dirty="0"/>
            </a:br>
            <a:r>
              <a:rPr lang="en-US" sz="1200" dirty="0"/>
              <a:t>Update </a:t>
            </a:r>
            <a:r>
              <a:rPr lang="en-US" sz="1200" dirty="0" err="1"/>
              <a:t>orabasetab</a:t>
            </a:r>
            <a:r>
              <a:rPr lang="en-US" sz="1200" dirty="0"/>
              <a:t> file to disable Read-Only Oracle home.</a:t>
            </a:r>
            <a:br>
              <a:rPr lang="en-US" sz="1200" dirty="0"/>
            </a:br>
            <a:r>
              <a:rPr lang="en-US" sz="1200" dirty="0" err="1"/>
              <a:t>Orabasetab</a:t>
            </a:r>
            <a:r>
              <a:rPr lang="en-US" sz="1200" dirty="0"/>
              <a:t> file has been updated successfully.</a:t>
            </a:r>
            <a:br>
              <a:rPr lang="en-US" sz="1200" dirty="0"/>
            </a:br>
            <a:r>
              <a:rPr lang="en-US" sz="1200" dirty="0">
                <a:solidFill>
                  <a:srgbClr val="FF0000"/>
                </a:solidFill>
              </a:rPr>
              <a:t>Read-Only Oracle home has been disabled successfully.</a:t>
            </a:r>
          </a:p>
        </p:txBody>
      </p:sp>
    </p:spTree>
    <p:extLst>
      <p:ext uri="{BB962C8B-B14F-4D97-AF65-F5344CB8AC3E}">
        <p14:creationId xmlns:p14="http://schemas.microsoft.com/office/powerpoint/2010/main" val="1896697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184731" cy="369332"/>
          </a:xfrm>
          <a:prstGeom prst="rect">
            <a:avLst/>
          </a:prstGeom>
        </p:spPr>
        <p:txBody>
          <a:bodyPr wrap="none">
            <a:spAutoFit/>
          </a:bodyPr>
          <a:lstStyle/>
          <a:p>
            <a:endParaRPr lang="en-IN" b="1" dirty="0">
              <a:solidFill>
                <a:srgbClr val="FF0000"/>
              </a:solidFill>
              <a:latin typeface="Arial"/>
            </a:endParaRPr>
          </a:p>
        </p:txBody>
      </p:sp>
      <p:sp>
        <p:nvSpPr>
          <p:cNvPr id="2" name="Rectangle 1"/>
          <p:cNvSpPr/>
          <p:nvPr/>
        </p:nvSpPr>
        <p:spPr>
          <a:xfrm>
            <a:off x="1763688" y="2217226"/>
            <a:ext cx="6981398" cy="646331"/>
          </a:xfrm>
          <a:prstGeom prst="rect">
            <a:avLst/>
          </a:prstGeom>
        </p:spPr>
        <p:txBody>
          <a:bodyPr wrap="none">
            <a:spAutoFit/>
          </a:bodyPr>
          <a:lstStyle/>
          <a:p>
            <a:r>
              <a:rPr lang="en-US" b="1" dirty="0"/>
              <a:t>Installing Oracle Database Using RPM Packages in Oracle 18c</a:t>
            </a:r>
          </a:p>
          <a:p>
            <a:endParaRPr lang="en-US"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66869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9512" y="195486"/>
            <a:ext cx="7272808" cy="369332"/>
          </a:xfrm>
          <a:prstGeom prst="rect">
            <a:avLst/>
          </a:prstGeom>
        </p:spPr>
        <p:txBody>
          <a:bodyPr wrap="square">
            <a:spAutoFit/>
          </a:bodyPr>
          <a:lstStyle/>
          <a:p>
            <a:r>
              <a:rPr lang="en-US" b="1" dirty="0"/>
              <a:t>Installing Oracle Database Using RPM Packages in Oracle 18c</a:t>
            </a:r>
          </a:p>
        </p:txBody>
      </p:sp>
      <p:sp>
        <p:nvSpPr>
          <p:cNvPr id="2" name="Rectangle 1"/>
          <p:cNvSpPr/>
          <p:nvPr/>
        </p:nvSpPr>
        <p:spPr>
          <a:xfrm>
            <a:off x="251520" y="1275606"/>
            <a:ext cx="8928992" cy="4093428"/>
          </a:xfrm>
          <a:prstGeom prst="rect">
            <a:avLst/>
          </a:prstGeom>
        </p:spPr>
        <p:txBody>
          <a:bodyPr wrap="square">
            <a:spAutoFit/>
          </a:bodyPr>
          <a:lstStyle/>
          <a:p>
            <a:r>
              <a:rPr lang="en-US" sz="1600" dirty="0"/>
              <a:t>RPM-based Oracle Database installation is supported only on Oracle Linux systems.</a:t>
            </a:r>
          </a:p>
          <a:p>
            <a:endParaRPr lang="en-US" sz="1600" dirty="0"/>
          </a:p>
          <a:p>
            <a:pPr marL="285750" indent="-285750">
              <a:buFont typeface="Wingdings" panose="05000000000000000000" pitchFamily="2" charset="2"/>
              <a:buChar char="Ø"/>
            </a:pPr>
            <a:r>
              <a:rPr lang="en-US" sz="1600" dirty="0"/>
              <a:t>Log in as </a:t>
            </a:r>
            <a:r>
              <a:rPr lang="en-US" sz="1600" dirty="0" smtClean="0"/>
              <a:t>root</a:t>
            </a:r>
          </a:p>
          <a:p>
            <a:endParaRPr lang="en-US" sz="1600" dirty="0"/>
          </a:p>
          <a:p>
            <a:pPr marL="285750" indent="-285750">
              <a:buFont typeface="Wingdings" panose="05000000000000000000" pitchFamily="2" charset="2"/>
              <a:buChar char="Ø"/>
            </a:pPr>
            <a:r>
              <a:rPr lang="en-US" sz="1600" dirty="0"/>
              <a:t>Install the Oracle </a:t>
            </a:r>
            <a:r>
              <a:rPr lang="en-US" sz="1600" dirty="0" err="1"/>
              <a:t>Preinstallation</a:t>
            </a:r>
            <a:r>
              <a:rPr lang="en-US" sz="1600" dirty="0"/>
              <a:t> RPM to prepare your Oracle Linux machine for the </a:t>
            </a:r>
            <a:r>
              <a:rPr lang="en-US" sz="1600" dirty="0" smtClean="0"/>
              <a:t>         RPM-based </a:t>
            </a:r>
            <a:r>
              <a:rPr lang="en-US" sz="1600" dirty="0"/>
              <a:t>Oracle Database installation.</a:t>
            </a:r>
          </a:p>
          <a:p>
            <a:endParaRPr lang="en-US" sz="1600" dirty="0"/>
          </a:p>
          <a:p>
            <a:r>
              <a:rPr lang="en-US" sz="1600" dirty="0">
                <a:solidFill>
                  <a:srgbClr val="FF0000"/>
                </a:solidFill>
              </a:rPr>
              <a:t># yum -y install oracle-database-server-18c-preinstall</a:t>
            </a:r>
          </a:p>
          <a:p>
            <a:endParaRPr lang="en-US" sz="1600" dirty="0"/>
          </a:p>
          <a:p>
            <a:pPr marL="171450" indent="-171450">
              <a:buFont typeface="Wingdings" panose="05000000000000000000" pitchFamily="2" charset="2"/>
              <a:buChar char="Ø"/>
            </a:pPr>
            <a:r>
              <a:rPr lang="en-US" sz="1600" dirty="0"/>
              <a:t>Access the software download page for Oracle Database RPM-based installation from OTN</a:t>
            </a:r>
            <a:r>
              <a:rPr lang="en-US" sz="1600" dirty="0" smtClean="0"/>
              <a:t>.</a:t>
            </a:r>
          </a:p>
          <a:p>
            <a:endParaRPr lang="en-US" sz="1600" dirty="0"/>
          </a:p>
          <a:p>
            <a:pPr marL="171450" indent="-171450">
              <a:buFont typeface="Wingdings" panose="05000000000000000000" pitchFamily="2" charset="2"/>
              <a:buChar char="Ø"/>
            </a:pPr>
            <a:r>
              <a:rPr lang="en-US" sz="1600" dirty="0"/>
              <a:t>Download the .rpm file required for performing an RPM-based installation to a directory </a:t>
            </a:r>
            <a:r>
              <a:rPr lang="en-US" sz="1600" dirty="0" smtClean="0"/>
              <a:t>     of </a:t>
            </a:r>
            <a:r>
              <a:rPr lang="en-US" sz="1600" dirty="0"/>
              <a:t>your choice. For example</a:t>
            </a:r>
            <a:r>
              <a:rPr lang="en-US" sz="1600" dirty="0" smtClean="0"/>
              <a:t>, </a:t>
            </a:r>
            <a:r>
              <a:rPr lang="en-US" sz="1600" dirty="0"/>
              <a:t>download the</a:t>
            </a:r>
            <a:r>
              <a:rPr lang="en-US" sz="1600" b="1" dirty="0">
                <a:solidFill>
                  <a:srgbClr val="FF0000"/>
                </a:solidFill>
              </a:rPr>
              <a:t> oracle-ee-db-18.1.0.0.0-1.x86_64.rpm</a:t>
            </a:r>
            <a:r>
              <a:rPr lang="en-US" sz="1600" dirty="0"/>
              <a:t> file </a:t>
            </a:r>
            <a:r>
              <a:rPr lang="en-US" sz="1600" dirty="0" smtClean="0"/>
              <a:t>to        </a:t>
            </a:r>
            <a:r>
              <a:rPr lang="en-US" sz="1600" dirty="0"/>
              <a:t>the /</a:t>
            </a:r>
            <a:r>
              <a:rPr lang="en-US" sz="1600" dirty="0" err="1"/>
              <a:t>tmpdirectory</a:t>
            </a:r>
            <a:r>
              <a:rPr lang="en-US" sz="1600" dirty="0"/>
              <a:t>.</a:t>
            </a:r>
          </a:p>
          <a:p>
            <a:endParaRPr lang="en-US" dirty="0" smtClean="0">
              <a:solidFill>
                <a:srgbClr val="383838"/>
              </a:solidFill>
              <a:latin typeface="Open Sans"/>
            </a:endParaRPr>
          </a:p>
          <a:p>
            <a:endParaRPr lang="en-US" dirty="0"/>
          </a:p>
        </p:txBody>
      </p:sp>
    </p:spTree>
    <p:extLst>
      <p:ext uri="{BB962C8B-B14F-4D97-AF65-F5344CB8AC3E}">
        <p14:creationId xmlns:p14="http://schemas.microsoft.com/office/powerpoint/2010/main" val="2783590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9512" y="195486"/>
            <a:ext cx="7272808" cy="369332"/>
          </a:xfrm>
          <a:prstGeom prst="rect">
            <a:avLst/>
          </a:prstGeom>
        </p:spPr>
        <p:txBody>
          <a:bodyPr wrap="square">
            <a:spAutoFit/>
          </a:bodyPr>
          <a:lstStyle/>
          <a:p>
            <a:r>
              <a:rPr lang="en-US" b="1" dirty="0"/>
              <a:t>Installing Oracle Database Using RPM Packages in Oracle 18c</a:t>
            </a:r>
          </a:p>
        </p:txBody>
      </p:sp>
      <p:sp>
        <p:nvSpPr>
          <p:cNvPr id="2" name="Rectangle 1"/>
          <p:cNvSpPr/>
          <p:nvPr/>
        </p:nvSpPr>
        <p:spPr>
          <a:xfrm>
            <a:off x="143508" y="1203598"/>
            <a:ext cx="8856984" cy="5047536"/>
          </a:xfrm>
          <a:prstGeom prst="rect">
            <a:avLst/>
          </a:prstGeom>
        </p:spPr>
        <p:txBody>
          <a:bodyPr wrap="square">
            <a:spAutoFit/>
          </a:bodyPr>
          <a:lstStyle/>
          <a:p>
            <a:pPr marL="285750" indent="-285750">
              <a:buFont typeface="Wingdings" panose="05000000000000000000" pitchFamily="2" charset="2"/>
              <a:buChar char="Ø"/>
            </a:pPr>
            <a:r>
              <a:rPr lang="en-US" sz="1600" dirty="0"/>
              <a:t>Ensure that the /opt directory is owned by the user oracle and group </a:t>
            </a:r>
            <a:r>
              <a:rPr lang="en-US" sz="1600" dirty="0" err="1"/>
              <a:t>oinstall</a:t>
            </a:r>
            <a:r>
              <a:rPr lang="en-US" sz="1600" dirty="0" smtClean="0"/>
              <a:t>.</a:t>
            </a:r>
          </a:p>
          <a:p>
            <a:endParaRPr lang="en-US" sz="1600" dirty="0"/>
          </a:p>
          <a:p>
            <a:r>
              <a:rPr lang="en-US" sz="1600" dirty="0" err="1">
                <a:solidFill>
                  <a:srgbClr val="FF0000"/>
                </a:solidFill>
              </a:rPr>
              <a:t>ls</a:t>
            </a:r>
            <a:r>
              <a:rPr lang="en-US" sz="1600" dirty="0">
                <a:solidFill>
                  <a:srgbClr val="FF0000"/>
                </a:solidFill>
              </a:rPr>
              <a:t> -l /opt</a:t>
            </a:r>
          </a:p>
          <a:p>
            <a:r>
              <a:rPr lang="en-US" sz="1600" dirty="0">
                <a:solidFill>
                  <a:srgbClr val="FF0000"/>
                </a:solidFill>
              </a:rPr>
              <a:t># </a:t>
            </a:r>
            <a:r>
              <a:rPr lang="en-US" sz="1600" dirty="0" err="1">
                <a:solidFill>
                  <a:srgbClr val="FF0000"/>
                </a:solidFill>
              </a:rPr>
              <a:t>chown</a:t>
            </a:r>
            <a:r>
              <a:rPr lang="en-US" sz="1600" dirty="0">
                <a:solidFill>
                  <a:srgbClr val="FF0000"/>
                </a:solidFill>
              </a:rPr>
              <a:t> -R </a:t>
            </a:r>
            <a:r>
              <a:rPr lang="en-US" sz="1600" dirty="0" err="1">
                <a:solidFill>
                  <a:srgbClr val="FF0000"/>
                </a:solidFill>
              </a:rPr>
              <a:t>oracle:oinstall</a:t>
            </a:r>
            <a:r>
              <a:rPr lang="en-US" sz="1600" dirty="0">
                <a:solidFill>
                  <a:srgbClr val="FF0000"/>
                </a:solidFill>
              </a:rPr>
              <a:t> /</a:t>
            </a:r>
            <a:r>
              <a:rPr lang="en-US" sz="1600" dirty="0" smtClean="0">
                <a:solidFill>
                  <a:srgbClr val="FF0000"/>
                </a:solidFill>
              </a:rPr>
              <a:t>opt</a:t>
            </a:r>
          </a:p>
          <a:p>
            <a:endParaRPr lang="en-US" sz="1600" dirty="0">
              <a:solidFill>
                <a:srgbClr val="FF0000"/>
              </a:solidFill>
            </a:endParaRPr>
          </a:p>
          <a:p>
            <a:r>
              <a:rPr lang="en-US" sz="1600" dirty="0"/>
              <a:t>Go to the rpm directory and run the rpm -</a:t>
            </a:r>
            <a:r>
              <a:rPr lang="en-US" sz="1600" dirty="0" err="1"/>
              <a:t>ivh</a:t>
            </a:r>
            <a:r>
              <a:rPr lang="en-US" sz="1600" dirty="0"/>
              <a:t> command to perform the RPM-based </a:t>
            </a:r>
            <a:r>
              <a:rPr lang="en-US" sz="1600" dirty="0" smtClean="0"/>
              <a:t>            installation.</a:t>
            </a:r>
          </a:p>
          <a:p>
            <a:endParaRPr lang="en-US" sz="1600" dirty="0">
              <a:solidFill>
                <a:srgbClr val="FF0000"/>
              </a:solidFill>
            </a:endParaRPr>
          </a:p>
          <a:p>
            <a:r>
              <a:rPr lang="en-US" sz="1600" dirty="0">
                <a:solidFill>
                  <a:srgbClr val="FF0000"/>
                </a:solidFill>
              </a:rPr>
              <a:t># cd /</a:t>
            </a:r>
            <a:r>
              <a:rPr lang="en-US" sz="1600" dirty="0" err="1">
                <a:solidFill>
                  <a:srgbClr val="FF0000"/>
                </a:solidFill>
              </a:rPr>
              <a:t>tmp</a:t>
            </a:r>
            <a:r>
              <a:rPr lang="en-US" sz="1600" dirty="0">
                <a:solidFill>
                  <a:srgbClr val="FF0000"/>
                </a:solidFill>
              </a:rPr>
              <a:t>/rpm</a:t>
            </a:r>
          </a:p>
          <a:p>
            <a:r>
              <a:rPr lang="en-US" sz="1600" dirty="0">
                <a:solidFill>
                  <a:srgbClr val="FF0000"/>
                </a:solidFill>
              </a:rPr>
              <a:t># rpm -</a:t>
            </a:r>
            <a:r>
              <a:rPr lang="en-US" sz="1600" dirty="0" err="1">
                <a:solidFill>
                  <a:srgbClr val="FF0000"/>
                </a:solidFill>
              </a:rPr>
              <a:t>ivh</a:t>
            </a:r>
            <a:r>
              <a:rPr lang="en-US" sz="1600" dirty="0">
                <a:solidFill>
                  <a:srgbClr val="FF0000"/>
                </a:solidFill>
              </a:rPr>
              <a:t> </a:t>
            </a:r>
            <a:r>
              <a:rPr lang="en-US" sz="1600" dirty="0" smtClean="0">
                <a:solidFill>
                  <a:srgbClr val="FF0000"/>
                </a:solidFill>
              </a:rPr>
              <a:t>oracle-ee-db-18.1.0.0.0-1.x86_64.rpm</a:t>
            </a:r>
          </a:p>
          <a:p>
            <a:endParaRPr lang="en-US" sz="1600" dirty="0">
              <a:solidFill>
                <a:srgbClr val="FF0000"/>
              </a:solidFill>
            </a:endParaRPr>
          </a:p>
          <a:p>
            <a:r>
              <a:rPr lang="en-US" sz="1600" dirty="0"/>
              <a:t>This command creates the Oracle home at the location </a:t>
            </a:r>
            <a:r>
              <a:rPr lang="en-US" sz="1600" b="1" dirty="0"/>
              <a:t>/opt/oracle/product/18.0.0.0.0-1/dbhome_1</a:t>
            </a:r>
            <a:r>
              <a:rPr lang="en-US" sz="1600" dirty="0"/>
              <a:t>.</a:t>
            </a:r>
          </a:p>
          <a:p>
            <a:endParaRPr lang="en-US" sz="1600" dirty="0">
              <a:solidFill>
                <a:srgbClr val="FF0000"/>
              </a:solidFill>
            </a:endParaRPr>
          </a:p>
          <a:p>
            <a:endParaRPr lang="en-US" sz="1600" dirty="0" smtClean="0">
              <a:solidFill>
                <a:srgbClr val="FF0000"/>
              </a:solidFill>
            </a:endParaRPr>
          </a:p>
          <a:p>
            <a:endParaRPr lang="en-US" sz="1600" dirty="0">
              <a:solidFill>
                <a:srgbClr val="FF0000"/>
              </a:solidFill>
            </a:endParaRPr>
          </a:p>
          <a:p>
            <a:endParaRPr lang="en-US" sz="1600" dirty="0" smtClean="0">
              <a:solidFill>
                <a:srgbClr val="FF0000"/>
              </a:solidFill>
            </a:endParaRPr>
          </a:p>
          <a:p>
            <a:endParaRPr lang="en-US" sz="1600" dirty="0">
              <a:solidFill>
                <a:srgbClr val="FF0000"/>
              </a:solidFill>
            </a:endParaRPr>
          </a:p>
          <a:p>
            <a:endParaRPr lang="en-US" sz="1600" dirty="0"/>
          </a:p>
          <a:p>
            <a:endParaRPr lang="en-US" dirty="0">
              <a:solidFill>
                <a:srgbClr val="FF0000"/>
              </a:solidFill>
              <a:latin typeface="Open Sans"/>
            </a:endParaRPr>
          </a:p>
        </p:txBody>
      </p:sp>
    </p:spTree>
    <p:extLst>
      <p:ext uri="{BB962C8B-B14F-4D97-AF65-F5344CB8AC3E}">
        <p14:creationId xmlns:p14="http://schemas.microsoft.com/office/powerpoint/2010/main" val="377133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107504" y="1059583"/>
            <a:ext cx="8928992" cy="3636242"/>
          </a:xfrm>
        </p:spPr>
        <p:txBody>
          <a:bodyPr/>
          <a:lstStyle/>
          <a:p>
            <a:endParaRPr lang="en-IN" dirty="0" smtClean="0">
              <a:solidFill>
                <a:srgbClr val="FF0000"/>
              </a:solidFill>
            </a:endParaRPr>
          </a:p>
          <a:p>
            <a:endParaRPr lang="en-IN" dirty="0">
              <a:solidFill>
                <a:srgbClr val="FF0000"/>
              </a:solidFill>
            </a:endParaRPr>
          </a:p>
          <a:p>
            <a:endParaRPr lang="en-IN" dirty="0">
              <a:solidFill>
                <a:srgbClr val="FF0000"/>
              </a:solidFill>
            </a:endParaRPr>
          </a:p>
          <a:p>
            <a:endParaRPr lang="en-IN" dirty="0">
              <a:solidFill>
                <a:srgbClr val="FF0000"/>
              </a:solidFill>
            </a:endParaRPr>
          </a:p>
          <a:p>
            <a:endParaRPr lang="en-IN" dirty="0">
              <a:solidFill>
                <a:srgbClr val="FF0000"/>
              </a:solidFill>
            </a:endParaRPr>
          </a:p>
          <a:p>
            <a:endParaRPr lang="ko-KR" altLang="en-US" dirty="0">
              <a:latin typeface="Arial" pitchFamily="34" charset="0"/>
              <a:cs typeface="Arial" pitchFamily="34" charset="0"/>
            </a:endParaRPr>
          </a:p>
        </p:txBody>
      </p:sp>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US" altLang="en-US" dirty="0" smtClean="0">
                <a:solidFill>
                  <a:srgbClr val="FF0000"/>
                </a:solidFill>
                <a:latin typeface="AR ESSENCE" pitchFamily="2" charset="0"/>
                <a:cs typeface="Aharoni" pitchFamily="2" charset="-79"/>
              </a:rPr>
              <a:t>Training </a:t>
            </a:r>
            <a:r>
              <a:rPr lang="en-US" altLang="en-US" dirty="0">
                <a:solidFill>
                  <a:srgbClr val="FF0000"/>
                </a:solidFill>
                <a:latin typeface="AR ESSENCE" pitchFamily="2" charset="0"/>
                <a:cs typeface="Aharoni" pitchFamily="2" charset="-79"/>
              </a:rPr>
              <a:t>Objective</a:t>
            </a: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23528" y="1215711"/>
            <a:ext cx="8136904" cy="4154984"/>
          </a:xfrm>
          <a:prstGeom prst="rect">
            <a:avLst/>
          </a:prstGeom>
        </p:spPr>
        <p:txBody>
          <a:bodyPr wrap="square">
            <a:spAutoFit/>
          </a:bodyPr>
          <a:lstStyle/>
          <a:p>
            <a:pPr marL="171450" indent="-171450">
              <a:buFont typeface="Wingdings" panose="05000000000000000000" pitchFamily="2" charset="2"/>
              <a:buChar char="Ø"/>
            </a:pPr>
            <a:r>
              <a:rPr lang="en-US" dirty="0" smtClean="0">
                <a:latin typeface="Rockwell" panose="02060603020205020403" pitchFamily="18" charset="0"/>
                <a:ea typeface="Batang" panose="02030600000101010101" pitchFamily="18" charset="-127"/>
                <a:cs typeface="Aparajita" panose="020B0604020202020204" pitchFamily="34" charset="0"/>
              </a:rPr>
              <a:t>Oracle Cloud Free Account</a:t>
            </a:r>
          </a:p>
          <a:p>
            <a:pPr marL="171450" indent="-171450">
              <a:buFont typeface="Wingdings" panose="05000000000000000000" pitchFamily="2" charset="2"/>
              <a:buChar char="Ø"/>
            </a:pPr>
            <a:r>
              <a:rPr lang="en-US" dirty="0" smtClean="0">
                <a:latin typeface="Rockwell" panose="02060603020205020403" pitchFamily="18" charset="0"/>
                <a:ea typeface="Batang" panose="02030600000101010101" pitchFamily="18" charset="-127"/>
                <a:cs typeface="Aparajita" panose="020B0604020202020204" pitchFamily="34" charset="0"/>
              </a:rPr>
              <a:t>18c Database Creation</a:t>
            </a:r>
          </a:p>
          <a:p>
            <a:pPr marL="171450" indent="-171450">
              <a:buFont typeface="Wingdings" panose="05000000000000000000" pitchFamily="2" charset="2"/>
              <a:buChar char="Ø"/>
            </a:pPr>
            <a:r>
              <a:rPr lang="en-US" dirty="0" smtClean="0">
                <a:latin typeface="Rockwell" panose="02060603020205020403" pitchFamily="18" charset="0"/>
                <a:ea typeface="Batang" panose="02030600000101010101" pitchFamily="18" charset="-127"/>
                <a:cs typeface="Aparajita" panose="020B0604020202020204" pitchFamily="34" charset="0"/>
              </a:rPr>
              <a:t>18c Dataguard </a:t>
            </a:r>
          </a:p>
          <a:p>
            <a:pPr marL="171450" indent="-171450">
              <a:buFont typeface="Wingdings" panose="05000000000000000000" pitchFamily="2" charset="2"/>
              <a:buChar char="Ø"/>
            </a:pPr>
            <a:r>
              <a:rPr lang="en-US" dirty="0" smtClean="0">
                <a:latin typeface="Rockwell" panose="02060603020205020403" pitchFamily="18" charset="0"/>
                <a:ea typeface="Batang" panose="02030600000101010101" pitchFamily="18" charset="-127"/>
                <a:cs typeface="Aparajita" panose="020B0604020202020204" pitchFamily="34" charset="0"/>
              </a:rPr>
              <a:t>MEMOPTIMIZE_POOL_SIZE </a:t>
            </a:r>
            <a:r>
              <a:rPr lang="en-US" dirty="0">
                <a:latin typeface="Rockwell" panose="02060603020205020403" pitchFamily="18" charset="0"/>
                <a:ea typeface="Batang" panose="02030600000101010101" pitchFamily="18" charset="-127"/>
                <a:cs typeface="Aparajita" panose="020B0604020202020204" pitchFamily="34" charset="0"/>
              </a:rPr>
              <a:t>in </a:t>
            </a:r>
            <a:r>
              <a:rPr lang="en-US" dirty="0" smtClean="0">
                <a:latin typeface="Rockwell" panose="02060603020205020403" pitchFamily="18" charset="0"/>
                <a:ea typeface="Batang" panose="02030600000101010101" pitchFamily="18" charset="-127"/>
                <a:cs typeface="Aparajita" panose="020B0604020202020204" pitchFamily="34" charset="0"/>
              </a:rPr>
              <a:t>SGA</a:t>
            </a:r>
          </a:p>
          <a:p>
            <a:pPr marL="171450" indent="-171450">
              <a:buFont typeface="Wingdings" panose="05000000000000000000" pitchFamily="2" charset="2"/>
              <a:buChar char="Ø"/>
            </a:pPr>
            <a:r>
              <a:rPr lang="en-US" dirty="0">
                <a:latin typeface="Rockwell" panose="02060603020205020403" pitchFamily="18" charset="0"/>
                <a:ea typeface="Batang" panose="02030600000101010101" pitchFamily="18" charset="-127"/>
                <a:cs typeface="Aparajita" panose="020B0604020202020204" pitchFamily="34" charset="0"/>
              </a:rPr>
              <a:t>Cancel SQL Instead of Killing </a:t>
            </a:r>
            <a:r>
              <a:rPr lang="en-US" dirty="0" smtClean="0">
                <a:latin typeface="Rockwell" panose="02060603020205020403" pitchFamily="18" charset="0"/>
                <a:ea typeface="Batang" panose="02030600000101010101" pitchFamily="18" charset="-127"/>
                <a:cs typeface="Aparajita" panose="020B0604020202020204" pitchFamily="34" charset="0"/>
              </a:rPr>
              <a:t>Session</a:t>
            </a:r>
          </a:p>
          <a:p>
            <a:pPr marL="171450" indent="-171450">
              <a:buFont typeface="Wingdings" panose="05000000000000000000" pitchFamily="2" charset="2"/>
              <a:buChar char="Ø"/>
            </a:pPr>
            <a:r>
              <a:rPr lang="en-US" dirty="0">
                <a:latin typeface="Rockwell" panose="02060603020205020403" pitchFamily="18" charset="0"/>
                <a:ea typeface="Batang" panose="02030600000101010101" pitchFamily="18" charset="-127"/>
                <a:cs typeface="Aparajita" panose="020B0604020202020204" pitchFamily="34" charset="0"/>
              </a:rPr>
              <a:t>Pre-Upgrade Utility (Doc ID 884522.1</a:t>
            </a:r>
            <a:r>
              <a:rPr lang="en-US" dirty="0" smtClean="0">
                <a:latin typeface="Rockwell" panose="02060603020205020403" pitchFamily="18" charset="0"/>
                <a:ea typeface="Batang" panose="02030600000101010101" pitchFamily="18" charset="-127"/>
                <a:cs typeface="Aparajita" panose="020B0604020202020204" pitchFamily="34" charset="0"/>
              </a:rPr>
              <a:t>)</a:t>
            </a:r>
          </a:p>
          <a:p>
            <a:pPr marL="171450" indent="-171450">
              <a:buFont typeface="Wingdings" panose="05000000000000000000" pitchFamily="2" charset="2"/>
              <a:buChar char="Ø"/>
            </a:pPr>
            <a:r>
              <a:rPr lang="en-US" dirty="0">
                <a:solidFill>
                  <a:srgbClr val="000000"/>
                </a:solidFill>
                <a:latin typeface="Rockwell" panose="02060603020205020403" pitchFamily="18" charset="0"/>
                <a:ea typeface="Batang" panose="02030600000101010101" pitchFamily="18" charset="-127"/>
                <a:cs typeface="Aparajita" panose="020B0604020202020204" pitchFamily="34" charset="0"/>
              </a:rPr>
              <a:t>SQLPLUS New </a:t>
            </a:r>
            <a:r>
              <a:rPr lang="en-US" dirty="0" smtClean="0">
                <a:solidFill>
                  <a:srgbClr val="000000"/>
                </a:solidFill>
                <a:latin typeface="Rockwell" panose="02060603020205020403" pitchFamily="18" charset="0"/>
                <a:ea typeface="Batang" panose="02030600000101010101" pitchFamily="18" charset="-127"/>
                <a:cs typeface="Aparajita" panose="020B0604020202020204" pitchFamily="34" charset="0"/>
              </a:rPr>
              <a:t>Options</a:t>
            </a:r>
          </a:p>
          <a:p>
            <a:pPr marL="171450" indent="-171450">
              <a:buFont typeface="Wingdings" panose="05000000000000000000" pitchFamily="2" charset="2"/>
              <a:buChar char="Ø"/>
            </a:pPr>
            <a:r>
              <a:rPr lang="en-US" dirty="0">
                <a:latin typeface="Rockwell" panose="02060603020205020403" pitchFamily="18" charset="0"/>
                <a:ea typeface="Batang" panose="02030600000101010101" pitchFamily="18" charset="-127"/>
                <a:cs typeface="Aparajita" panose="020B0604020202020204" pitchFamily="34" charset="0"/>
              </a:rPr>
              <a:t>18c merge partition </a:t>
            </a:r>
            <a:r>
              <a:rPr lang="en-US" dirty="0" smtClean="0">
                <a:latin typeface="Rockwell" panose="02060603020205020403" pitchFamily="18" charset="0"/>
                <a:ea typeface="Batang" panose="02030600000101010101" pitchFamily="18" charset="-127"/>
                <a:cs typeface="Aparajita" panose="020B0604020202020204" pitchFamily="34" charset="0"/>
              </a:rPr>
              <a:t>online</a:t>
            </a:r>
          </a:p>
          <a:p>
            <a:pPr marL="171450" indent="-171450">
              <a:buFont typeface="Wingdings" panose="05000000000000000000" pitchFamily="2" charset="2"/>
              <a:buChar char="Ø"/>
            </a:pPr>
            <a:r>
              <a:rPr lang="en-US" dirty="0">
                <a:latin typeface="Rockwell" panose="02060603020205020403" pitchFamily="18" charset="0"/>
                <a:ea typeface="Batang" panose="02030600000101010101" pitchFamily="18" charset="-127"/>
                <a:cs typeface="Aparajita" panose="020B0604020202020204" pitchFamily="34" charset="0"/>
              </a:rPr>
              <a:t>Container Database</a:t>
            </a:r>
          </a:p>
          <a:p>
            <a:pPr marL="171450" indent="-171450">
              <a:buFont typeface="Wingdings" panose="05000000000000000000" pitchFamily="2" charset="2"/>
              <a:buChar char="Ø"/>
            </a:pPr>
            <a:r>
              <a:rPr lang="en-US" dirty="0">
                <a:latin typeface="Rockwell" panose="02060603020205020403" pitchFamily="18" charset="0"/>
                <a:ea typeface="Batang" panose="02030600000101010101" pitchFamily="18" charset="-127"/>
                <a:cs typeface="Aparajita" panose="020B0604020202020204" pitchFamily="34" charset="0"/>
              </a:rPr>
              <a:t>Docker Support</a:t>
            </a:r>
          </a:p>
          <a:p>
            <a:pPr marL="171450" indent="-171450">
              <a:buFont typeface="Wingdings" panose="05000000000000000000" pitchFamily="2" charset="2"/>
              <a:buChar char="Ø"/>
            </a:pPr>
            <a:endParaRPr lang="en-US" dirty="0">
              <a:latin typeface="Rockwell" panose="02060603020205020403" pitchFamily="18" charset="0"/>
              <a:ea typeface="Batang" panose="02030600000101010101" pitchFamily="18" charset="-127"/>
              <a:cs typeface="Aparajita" panose="020B0604020202020204" pitchFamily="34" charset="0"/>
            </a:endParaRPr>
          </a:p>
          <a:p>
            <a:endParaRPr lang="en-US" sz="1200" dirty="0">
              <a:solidFill>
                <a:srgbClr val="000000"/>
              </a:solidFill>
              <a:latin typeface="Tahoma" panose="020B0604030504040204" pitchFamily="34" charset="0"/>
            </a:endParaRPr>
          </a:p>
          <a:p>
            <a:endParaRPr lang="en-IN" b="1" dirty="0">
              <a:solidFill>
                <a:srgbClr val="FF0000"/>
              </a:solidFill>
              <a:latin typeface="Arial"/>
            </a:endParaRPr>
          </a:p>
          <a:p>
            <a:endParaRPr lang="en-US" b="1" dirty="0"/>
          </a:p>
          <a:p>
            <a:endParaRPr lang="en-US" b="1" dirty="0">
              <a:latin typeface="Rockwell" panose="02060603020205020403" pitchFamily="18" charset="0"/>
            </a:endParaRPr>
          </a:p>
        </p:txBody>
      </p:sp>
    </p:spTree>
    <p:extLst>
      <p:ext uri="{BB962C8B-B14F-4D97-AF65-F5344CB8AC3E}">
        <p14:creationId xmlns:p14="http://schemas.microsoft.com/office/powerpoint/2010/main" val="2090594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9512" y="195486"/>
            <a:ext cx="7272808" cy="369332"/>
          </a:xfrm>
          <a:prstGeom prst="rect">
            <a:avLst/>
          </a:prstGeom>
        </p:spPr>
        <p:txBody>
          <a:bodyPr wrap="square">
            <a:spAutoFit/>
          </a:bodyPr>
          <a:lstStyle/>
          <a:p>
            <a:r>
              <a:rPr lang="en-US" b="1" dirty="0">
                <a:solidFill>
                  <a:prstClr val="black"/>
                </a:solidFill>
              </a:rPr>
              <a:t>Installing Oracle Database Using RPM Packages in Oracle 18c</a:t>
            </a:r>
          </a:p>
        </p:txBody>
      </p:sp>
      <p:sp>
        <p:nvSpPr>
          <p:cNvPr id="2" name="Rectangle 1"/>
          <p:cNvSpPr/>
          <p:nvPr/>
        </p:nvSpPr>
        <p:spPr>
          <a:xfrm>
            <a:off x="143508" y="1203598"/>
            <a:ext cx="8856984" cy="1846659"/>
          </a:xfrm>
          <a:prstGeom prst="rect">
            <a:avLst/>
          </a:prstGeom>
        </p:spPr>
        <p:txBody>
          <a:bodyPr wrap="square">
            <a:spAutoFit/>
          </a:bodyPr>
          <a:lstStyle/>
          <a:p>
            <a:endParaRPr lang="en-US" sz="1600" dirty="0">
              <a:solidFill>
                <a:srgbClr val="FF0000"/>
              </a:solidFill>
            </a:endParaRPr>
          </a:p>
          <a:p>
            <a:endParaRPr lang="en-US" sz="1600" dirty="0" smtClean="0">
              <a:solidFill>
                <a:srgbClr val="FF0000"/>
              </a:solidFill>
            </a:endParaRPr>
          </a:p>
          <a:p>
            <a:endParaRPr lang="en-US" sz="1600" dirty="0">
              <a:solidFill>
                <a:srgbClr val="FF0000"/>
              </a:solidFill>
            </a:endParaRPr>
          </a:p>
          <a:p>
            <a:endParaRPr lang="en-US" sz="1600" dirty="0" smtClean="0">
              <a:solidFill>
                <a:srgbClr val="FF0000"/>
              </a:solidFill>
            </a:endParaRPr>
          </a:p>
          <a:p>
            <a:endParaRPr lang="en-US" sz="1600" dirty="0">
              <a:solidFill>
                <a:srgbClr val="FF0000"/>
              </a:solidFill>
            </a:endParaRPr>
          </a:p>
          <a:p>
            <a:endParaRPr lang="en-US" sz="1600" dirty="0">
              <a:solidFill>
                <a:prstClr val="black"/>
              </a:solidFill>
            </a:endParaRPr>
          </a:p>
          <a:p>
            <a:endParaRPr lang="en-US" dirty="0">
              <a:solidFill>
                <a:srgbClr val="FF0000"/>
              </a:solidFill>
              <a:latin typeface="Open Sans"/>
            </a:endParaRPr>
          </a:p>
        </p:txBody>
      </p:sp>
      <p:sp>
        <p:nvSpPr>
          <p:cNvPr id="4" name="Rectangle 3"/>
          <p:cNvSpPr/>
          <p:nvPr/>
        </p:nvSpPr>
        <p:spPr>
          <a:xfrm>
            <a:off x="10719" y="1203598"/>
            <a:ext cx="8856984" cy="2800767"/>
          </a:xfrm>
          <a:prstGeom prst="rect">
            <a:avLst/>
          </a:prstGeom>
        </p:spPr>
        <p:txBody>
          <a:bodyPr wrap="square">
            <a:spAutoFit/>
          </a:bodyPr>
          <a:lstStyle/>
          <a:p>
            <a:r>
              <a:rPr lang="en-US" sz="1600" dirty="0"/>
              <a:t>C</a:t>
            </a:r>
            <a:r>
              <a:rPr lang="en-US" sz="1600" dirty="0" smtClean="0"/>
              <a:t>reate </a:t>
            </a:r>
            <a:r>
              <a:rPr lang="en-US" sz="1600" dirty="0"/>
              <a:t>a database by using Oracle Database Configuration Assistant (Oracle DBCA) in silent mode</a:t>
            </a:r>
            <a:r>
              <a:rPr lang="en-US" sz="1600" dirty="0" smtClean="0"/>
              <a:t>.</a:t>
            </a:r>
          </a:p>
          <a:p>
            <a:endParaRPr lang="en-US" sz="1600" dirty="0"/>
          </a:p>
          <a:p>
            <a:r>
              <a:rPr lang="en-US" sz="1600" dirty="0"/>
              <a:t>/</a:t>
            </a:r>
            <a:r>
              <a:rPr lang="en-US" sz="1600" dirty="0">
                <a:solidFill>
                  <a:srgbClr val="FF0000"/>
                </a:solidFill>
              </a:rPr>
              <a:t>opt/oracle/product/18.1.0.0.0-1/dbhome_1/bin/</a:t>
            </a:r>
            <a:r>
              <a:rPr lang="en-US" sz="1600" dirty="0" err="1">
                <a:solidFill>
                  <a:srgbClr val="FF0000"/>
                </a:solidFill>
              </a:rPr>
              <a:t>dbca</a:t>
            </a:r>
            <a:r>
              <a:rPr lang="en-US" sz="1600" dirty="0">
                <a:solidFill>
                  <a:srgbClr val="FF0000"/>
                </a:solidFill>
              </a:rPr>
              <a:t> -silent -</a:t>
            </a:r>
            <a:r>
              <a:rPr lang="en-US" sz="1600" dirty="0" err="1">
                <a:solidFill>
                  <a:srgbClr val="FF0000"/>
                </a:solidFill>
              </a:rPr>
              <a:t>createDatabase</a:t>
            </a:r>
            <a:r>
              <a:rPr lang="en-US" sz="1600" dirty="0">
                <a:solidFill>
                  <a:srgbClr val="FF0000"/>
                </a:solidFill>
              </a:rPr>
              <a:t> </a:t>
            </a:r>
            <a:r>
              <a:rPr lang="en-US" sz="1600" dirty="0" smtClean="0">
                <a:solidFill>
                  <a:srgbClr val="FF0000"/>
                </a:solidFill>
              </a:rPr>
              <a:t>–help</a:t>
            </a:r>
          </a:p>
          <a:p>
            <a:endParaRPr lang="en-US" sz="1600" dirty="0">
              <a:solidFill>
                <a:srgbClr val="FF0000"/>
              </a:solidFill>
            </a:endParaRPr>
          </a:p>
          <a:p>
            <a:r>
              <a:rPr lang="en-US" sz="1600" dirty="0"/>
              <a:t>C</a:t>
            </a:r>
            <a:r>
              <a:rPr lang="en-US" sz="1600" dirty="0" smtClean="0"/>
              <a:t>reates </a:t>
            </a:r>
            <a:r>
              <a:rPr lang="en-US" sz="1600" dirty="0"/>
              <a:t>a</a:t>
            </a:r>
            <a:r>
              <a:rPr lang="en-US" sz="1600" b="1" dirty="0"/>
              <a:t> non-CDB</a:t>
            </a:r>
            <a:r>
              <a:rPr lang="en-US" sz="1600" dirty="0"/>
              <a:t> database by passing command-line arguments to Oracle </a:t>
            </a:r>
            <a:r>
              <a:rPr lang="en-US" sz="1600" b="1" dirty="0"/>
              <a:t>DBCA</a:t>
            </a:r>
            <a:r>
              <a:rPr lang="en-US" sz="1600" dirty="0"/>
              <a:t>:</a:t>
            </a:r>
            <a:endParaRPr lang="en-US" sz="1600" dirty="0">
              <a:solidFill>
                <a:srgbClr val="FF0000"/>
              </a:solidFill>
            </a:endParaRPr>
          </a:p>
          <a:p>
            <a:endParaRPr lang="en-US" sz="1600" dirty="0" smtClean="0">
              <a:solidFill>
                <a:srgbClr val="FF0000"/>
              </a:solidFill>
            </a:endParaRPr>
          </a:p>
          <a:p>
            <a:r>
              <a:rPr lang="en-US" sz="1600" dirty="0"/>
              <a:t># </a:t>
            </a:r>
            <a:r>
              <a:rPr lang="en-US" sz="1600" dirty="0" err="1"/>
              <a:t>su</a:t>
            </a:r>
            <a:r>
              <a:rPr lang="en-US" sz="1600" dirty="0"/>
              <a:t> oracle</a:t>
            </a:r>
          </a:p>
          <a:p>
            <a:r>
              <a:rPr lang="en-US" sz="1600" dirty="0">
                <a:solidFill>
                  <a:srgbClr val="FF0000"/>
                </a:solidFill>
              </a:rPr>
              <a:t>$ /opt/oracle/product/18.1.0.0.0-1/dbhome_1/bin/</a:t>
            </a:r>
            <a:r>
              <a:rPr lang="en-US" sz="1600" dirty="0" err="1">
                <a:solidFill>
                  <a:srgbClr val="FF0000"/>
                </a:solidFill>
              </a:rPr>
              <a:t>dbca</a:t>
            </a:r>
            <a:r>
              <a:rPr lang="en-US" sz="1600" dirty="0">
                <a:solidFill>
                  <a:srgbClr val="FF0000"/>
                </a:solidFill>
              </a:rPr>
              <a:t> -silent -</a:t>
            </a:r>
            <a:r>
              <a:rPr lang="en-US" sz="1600" dirty="0" err="1">
                <a:solidFill>
                  <a:srgbClr val="FF0000"/>
                </a:solidFill>
              </a:rPr>
              <a:t>createDatabase</a:t>
            </a:r>
            <a:r>
              <a:rPr lang="en-US" sz="1600" dirty="0">
                <a:solidFill>
                  <a:srgbClr val="FF0000"/>
                </a:solidFill>
              </a:rPr>
              <a:t> -</a:t>
            </a:r>
            <a:r>
              <a:rPr lang="en-US" sz="1600" dirty="0" err="1">
                <a:solidFill>
                  <a:srgbClr val="FF0000"/>
                </a:solidFill>
              </a:rPr>
              <a:t>templateName</a:t>
            </a:r>
            <a:r>
              <a:rPr lang="en-US" sz="1600" dirty="0">
                <a:solidFill>
                  <a:srgbClr val="FF0000"/>
                </a:solidFill>
              </a:rPr>
              <a:t> </a:t>
            </a:r>
            <a:r>
              <a:rPr lang="en-US" sz="1600" dirty="0" err="1">
                <a:solidFill>
                  <a:srgbClr val="FF0000"/>
                </a:solidFill>
              </a:rPr>
              <a:t>General_Purpose.dbc</a:t>
            </a:r>
            <a:r>
              <a:rPr lang="en-US" sz="1600" dirty="0">
                <a:solidFill>
                  <a:srgbClr val="FF0000"/>
                </a:solidFill>
              </a:rPr>
              <a:t> -</a:t>
            </a:r>
            <a:r>
              <a:rPr lang="en-US" sz="1600" dirty="0" err="1">
                <a:solidFill>
                  <a:srgbClr val="FF0000"/>
                </a:solidFill>
              </a:rPr>
              <a:t>gdbname</a:t>
            </a:r>
            <a:r>
              <a:rPr lang="en-US" sz="1600" dirty="0">
                <a:solidFill>
                  <a:srgbClr val="FF0000"/>
                </a:solidFill>
              </a:rPr>
              <a:t> </a:t>
            </a:r>
            <a:r>
              <a:rPr lang="en-US" sz="1600" dirty="0" err="1">
                <a:solidFill>
                  <a:srgbClr val="FF0000"/>
                </a:solidFill>
              </a:rPr>
              <a:t>orcl</a:t>
            </a:r>
            <a:r>
              <a:rPr lang="en-US" sz="1600" dirty="0">
                <a:solidFill>
                  <a:srgbClr val="FF0000"/>
                </a:solidFill>
              </a:rPr>
              <a:t> -</a:t>
            </a:r>
            <a:r>
              <a:rPr lang="en-US" sz="1600" dirty="0" err="1">
                <a:solidFill>
                  <a:srgbClr val="FF0000"/>
                </a:solidFill>
              </a:rPr>
              <a:t>sid</a:t>
            </a:r>
            <a:r>
              <a:rPr lang="en-US" sz="1600" dirty="0">
                <a:solidFill>
                  <a:srgbClr val="FF0000"/>
                </a:solidFill>
              </a:rPr>
              <a:t> </a:t>
            </a:r>
            <a:r>
              <a:rPr lang="en-US" sz="1600" dirty="0" err="1">
                <a:solidFill>
                  <a:srgbClr val="FF0000"/>
                </a:solidFill>
              </a:rPr>
              <a:t>orcl</a:t>
            </a:r>
            <a:r>
              <a:rPr lang="en-US" sz="1600" dirty="0">
                <a:solidFill>
                  <a:srgbClr val="FF0000"/>
                </a:solidFill>
              </a:rPr>
              <a:t> -</a:t>
            </a:r>
            <a:r>
              <a:rPr lang="en-US" sz="1600" dirty="0" err="1">
                <a:solidFill>
                  <a:srgbClr val="FF0000"/>
                </a:solidFill>
              </a:rPr>
              <a:t>createListener</a:t>
            </a:r>
            <a:r>
              <a:rPr lang="en-US" sz="1600" dirty="0">
                <a:solidFill>
                  <a:srgbClr val="FF0000"/>
                </a:solidFill>
              </a:rPr>
              <a:t> LISTENER:1521</a:t>
            </a:r>
          </a:p>
          <a:p>
            <a:endParaRPr lang="en-US" sz="1600" dirty="0">
              <a:solidFill>
                <a:srgbClr val="FF0000"/>
              </a:solidFill>
            </a:endParaRPr>
          </a:p>
        </p:txBody>
      </p:sp>
    </p:spTree>
    <p:extLst>
      <p:ext uri="{BB962C8B-B14F-4D97-AF65-F5344CB8AC3E}">
        <p14:creationId xmlns:p14="http://schemas.microsoft.com/office/powerpoint/2010/main" val="3449274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184731" cy="369332"/>
          </a:xfrm>
          <a:prstGeom prst="rect">
            <a:avLst/>
          </a:prstGeom>
        </p:spPr>
        <p:txBody>
          <a:bodyPr wrap="none">
            <a:spAutoFit/>
          </a:bodyPr>
          <a:lstStyle/>
          <a:p>
            <a:endParaRPr lang="en-IN" b="1" dirty="0">
              <a:solidFill>
                <a:srgbClr val="FF0000"/>
              </a:solidFill>
              <a:latin typeface="Arial"/>
            </a:endParaRPr>
          </a:p>
        </p:txBody>
      </p:sp>
      <p:sp>
        <p:nvSpPr>
          <p:cNvPr id="2" name="Rectangle 1"/>
          <p:cNvSpPr/>
          <p:nvPr/>
        </p:nvSpPr>
        <p:spPr>
          <a:xfrm>
            <a:off x="2123728" y="2401892"/>
            <a:ext cx="4855816" cy="646331"/>
          </a:xfrm>
          <a:prstGeom prst="rect">
            <a:avLst/>
          </a:prstGeom>
        </p:spPr>
        <p:txBody>
          <a:bodyPr wrap="none">
            <a:spAutoFit/>
          </a:bodyPr>
          <a:lstStyle/>
          <a:p>
            <a:r>
              <a:rPr lang="en-US" b="1" dirty="0" smtClean="0"/>
              <a:t>           MEMOPTIMIZE_POOL_SIZE </a:t>
            </a:r>
            <a:r>
              <a:rPr lang="en-US" b="1" dirty="0"/>
              <a:t>in SGA</a:t>
            </a:r>
          </a:p>
          <a:p>
            <a:endParaRPr lang="en-US"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516451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267494"/>
            <a:ext cx="3956532" cy="369332"/>
          </a:xfrm>
          <a:prstGeom prst="rect">
            <a:avLst/>
          </a:prstGeom>
        </p:spPr>
        <p:txBody>
          <a:bodyPr wrap="none">
            <a:spAutoFit/>
          </a:bodyPr>
          <a:lstStyle/>
          <a:p>
            <a:r>
              <a:rPr lang="en-US" b="1" dirty="0"/>
              <a:t>MEMOPTIMIZE_POOL_SIZE in SGA</a:t>
            </a:r>
          </a:p>
        </p:txBody>
      </p:sp>
      <p:sp>
        <p:nvSpPr>
          <p:cNvPr id="4" name="Rectangle 3"/>
          <p:cNvSpPr/>
          <p:nvPr/>
        </p:nvSpPr>
        <p:spPr>
          <a:xfrm>
            <a:off x="267020" y="1039044"/>
            <a:ext cx="8609960" cy="4401205"/>
          </a:xfrm>
          <a:prstGeom prst="rect">
            <a:avLst/>
          </a:prstGeom>
        </p:spPr>
        <p:txBody>
          <a:bodyPr wrap="square">
            <a:spAutoFit/>
          </a:bodyPr>
          <a:lstStyle/>
          <a:p>
            <a:r>
              <a:rPr lang="en-US" sz="1400" dirty="0"/>
              <a:t>The </a:t>
            </a:r>
            <a:r>
              <a:rPr lang="en-US" sz="1400" dirty="0" err="1"/>
              <a:t>Memoptimized</a:t>
            </a:r>
            <a:r>
              <a:rPr lang="en-US" sz="1400" dirty="0"/>
              <a:t> </a:t>
            </a:r>
            <a:r>
              <a:rPr lang="en-US" sz="1400" dirty="0" err="1"/>
              <a:t>Rowstore</a:t>
            </a:r>
            <a:r>
              <a:rPr lang="en-US" sz="1400" dirty="0"/>
              <a:t> improves the data query performance of applications, such as Internet of Things (</a:t>
            </a:r>
            <a:r>
              <a:rPr lang="en-US" sz="1400" dirty="0" err="1"/>
              <a:t>IoT</a:t>
            </a:r>
            <a:r>
              <a:rPr lang="en-US" sz="1400" dirty="0"/>
              <a:t>), that frequently query tables based on primary key values.</a:t>
            </a:r>
            <a:endParaRPr lang="en-US" sz="1400" dirty="0" smtClean="0">
              <a:solidFill>
                <a:srgbClr val="000000"/>
              </a:solidFill>
              <a:latin typeface="tahoma" panose="020B0604030504040204" pitchFamily="34" charset="0"/>
            </a:endParaRPr>
          </a:p>
          <a:p>
            <a:endParaRPr lang="en-US" sz="1400" dirty="0">
              <a:solidFill>
                <a:srgbClr val="000000"/>
              </a:solidFill>
              <a:latin typeface="tahoma" panose="020B0604030504040204" pitchFamily="34" charset="0"/>
            </a:endParaRPr>
          </a:p>
          <a:p>
            <a:r>
              <a:rPr lang="en-US" sz="1400" b="1" dirty="0">
                <a:solidFill>
                  <a:srgbClr val="FF0000"/>
                </a:solidFill>
                <a:latin typeface="tahoma" panose="020B0604030504040204" pitchFamily="34" charset="0"/>
              </a:rPr>
              <a:t>About the </a:t>
            </a:r>
            <a:r>
              <a:rPr lang="en-US" sz="1400" b="1" dirty="0" err="1">
                <a:solidFill>
                  <a:srgbClr val="FF0000"/>
                </a:solidFill>
                <a:latin typeface="tahoma" panose="020B0604030504040204" pitchFamily="34" charset="0"/>
              </a:rPr>
              <a:t>Memoptimized</a:t>
            </a:r>
            <a:r>
              <a:rPr lang="en-US" sz="1400" b="1" dirty="0">
                <a:solidFill>
                  <a:srgbClr val="FF0000"/>
                </a:solidFill>
                <a:latin typeface="tahoma" panose="020B0604030504040204" pitchFamily="34" charset="0"/>
              </a:rPr>
              <a:t> </a:t>
            </a:r>
            <a:r>
              <a:rPr lang="en-US" sz="1400" b="1" dirty="0" err="1">
                <a:solidFill>
                  <a:srgbClr val="FF0000"/>
                </a:solidFill>
                <a:latin typeface="tahoma" panose="020B0604030504040204" pitchFamily="34" charset="0"/>
              </a:rPr>
              <a:t>Rowstore</a:t>
            </a:r>
            <a:r>
              <a:rPr lang="en-US" sz="1400" dirty="0">
                <a:solidFill>
                  <a:srgbClr val="000000"/>
                </a:solidFill>
                <a:latin typeface="tahoma" panose="020B0604030504040204" pitchFamily="34" charset="0"/>
              </a:rPr>
              <a:t/>
            </a:r>
            <a:br>
              <a:rPr lang="en-US" sz="1400" dirty="0">
                <a:solidFill>
                  <a:srgbClr val="000000"/>
                </a:solidFill>
                <a:latin typeface="tahoma" panose="020B0604030504040204" pitchFamily="34" charset="0"/>
              </a:rPr>
            </a:br>
            <a:endParaRPr lang="en-US" sz="1400" dirty="0" smtClean="0">
              <a:solidFill>
                <a:srgbClr val="000000"/>
              </a:solidFill>
              <a:latin typeface="tahoma" panose="020B0604030504040204" pitchFamily="34" charset="0"/>
            </a:endParaRPr>
          </a:p>
          <a:p>
            <a:r>
              <a:rPr lang="en-US" sz="1400" dirty="0" smtClean="0">
                <a:solidFill>
                  <a:srgbClr val="000000"/>
                </a:solidFill>
                <a:latin typeface="tahoma" panose="020B0604030504040204" pitchFamily="34" charset="0"/>
              </a:rPr>
              <a:t>The </a:t>
            </a:r>
            <a:r>
              <a:rPr lang="en-US" sz="1400" dirty="0" err="1">
                <a:solidFill>
                  <a:srgbClr val="000000"/>
                </a:solidFill>
                <a:latin typeface="tahoma" panose="020B0604030504040204" pitchFamily="34" charset="0"/>
              </a:rPr>
              <a:t>Memoptimized</a:t>
            </a:r>
            <a:r>
              <a:rPr lang="en-US" sz="1400" dirty="0">
                <a:solidFill>
                  <a:srgbClr val="000000"/>
                </a:solidFill>
                <a:latin typeface="tahoma" panose="020B0604030504040204" pitchFamily="34" charset="0"/>
              </a:rPr>
              <a:t> </a:t>
            </a:r>
            <a:r>
              <a:rPr lang="en-US" sz="1400" dirty="0" err="1">
                <a:solidFill>
                  <a:srgbClr val="000000"/>
                </a:solidFill>
                <a:latin typeface="tahoma" panose="020B0604030504040204" pitchFamily="34" charset="0"/>
              </a:rPr>
              <a:t>Rowstore</a:t>
            </a:r>
            <a:r>
              <a:rPr lang="en-US" sz="1400" dirty="0">
                <a:solidFill>
                  <a:srgbClr val="000000"/>
                </a:solidFill>
                <a:latin typeface="tahoma" panose="020B0604030504040204" pitchFamily="34" charset="0"/>
              </a:rPr>
              <a:t> provides the capability of fast lookup of data for the tables that are mainly </a:t>
            </a:r>
            <a:r>
              <a:rPr lang="en-US" sz="1400" dirty="0" smtClean="0">
                <a:solidFill>
                  <a:srgbClr val="000000"/>
                </a:solidFill>
                <a:latin typeface="tahoma" panose="020B0604030504040204" pitchFamily="34" charset="0"/>
              </a:rPr>
              <a:t>    queried </a:t>
            </a:r>
            <a:r>
              <a:rPr lang="en-US" sz="1400" dirty="0">
                <a:solidFill>
                  <a:srgbClr val="000000"/>
                </a:solidFill>
                <a:latin typeface="tahoma" panose="020B0604030504040204" pitchFamily="34" charset="0"/>
              </a:rPr>
              <a:t>based on primary key columns.</a:t>
            </a:r>
          </a:p>
          <a:p>
            <a:endParaRPr lang="en-US" sz="1400" dirty="0">
              <a:solidFill>
                <a:srgbClr val="000000"/>
              </a:solidFill>
              <a:latin typeface="tahoma" panose="020B0604030504040204" pitchFamily="34" charset="0"/>
            </a:endParaRPr>
          </a:p>
          <a:p>
            <a:r>
              <a:rPr lang="en-US" sz="1400" b="1" dirty="0">
                <a:solidFill>
                  <a:srgbClr val="FF0000"/>
                </a:solidFill>
                <a:latin typeface="tahoma" panose="020B0604030504040204" pitchFamily="34" charset="0"/>
              </a:rPr>
              <a:t>Enabling the </a:t>
            </a:r>
            <a:r>
              <a:rPr lang="en-US" sz="1400" b="1" dirty="0" err="1">
                <a:solidFill>
                  <a:srgbClr val="FF0000"/>
                </a:solidFill>
                <a:latin typeface="tahoma" panose="020B0604030504040204" pitchFamily="34" charset="0"/>
              </a:rPr>
              <a:t>Memoptimize</a:t>
            </a:r>
            <a:r>
              <a:rPr lang="en-US" sz="1400" b="1" dirty="0">
                <a:solidFill>
                  <a:srgbClr val="FF0000"/>
                </a:solidFill>
                <a:latin typeface="tahoma" panose="020B0604030504040204" pitchFamily="34" charset="0"/>
              </a:rPr>
              <a:t> Pool for a Database</a:t>
            </a:r>
            <a:r>
              <a:rPr lang="en-US" sz="1400" dirty="0">
                <a:solidFill>
                  <a:srgbClr val="000000"/>
                </a:solidFill>
                <a:latin typeface="tahoma" panose="020B0604030504040204" pitchFamily="34" charset="0"/>
              </a:rPr>
              <a:t/>
            </a:r>
            <a:br>
              <a:rPr lang="en-US" sz="1400" dirty="0">
                <a:solidFill>
                  <a:srgbClr val="000000"/>
                </a:solidFill>
                <a:latin typeface="tahoma" panose="020B0604030504040204" pitchFamily="34" charset="0"/>
              </a:rPr>
            </a:br>
            <a:endParaRPr lang="en-US" sz="1400" dirty="0" smtClean="0">
              <a:solidFill>
                <a:srgbClr val="000000"/>
              </a:solidFill>
              <a:latin typeface="tahoma" panose="020B0604030504040204" pitchFamily="34" charset="0"/>
            </a:endParaRPr>
          </a:p>
          <a:p>
            <a:r>
              <a:rPr lang="en-US" sz="1400" dirty="0" smtClean="0">
                <a:solidFill>
                  <a:srgbClr val="000000"/>
                </a:solidFill>
                <a:latin typeface="tahoma" panose="020B0604030504040204" pitchFamily="34" charset="0"/>
              </a:rPr>
              <a:t>Before </a:t>
            </a:r>
            <a:r>
              <a:rPr lang="en-US" sz="1400" dirty="0">
                <a:solidFill>
                  <a:srgbClr val="000000"/>
                </a:solidFill>
                <a:latin typeface="tahoma" panose="020B0604030504040204" pitchFamily="34" charset="0"/>
              </a:rPr>
              <a:t>high frequency queries can use the </a:t>
            </a:r>
            <a:r>
              <a:rPr lang="en-US" sz="1400" dirty="0" err="1">
                <a:solidFill>
                  <a:srgbClr val="000000"/>
                </a:solidFill>
                <a:latin typeface="tahoma" panose="020B0604030504040204" pitchFamily="34" charset="0"/>
              </a:rPr>
              <a:t>Memoptimized</a:t>
            </a:r>
            <a:r>
              <a:rPr lang="en-US" sz="1400" dirty="0">
                <a:solidFill>
                  <a:srgbClr val="000000"/>
                </a:solidFill>
                <a:latin typeface="tahoma" panose="020B0604030504040204" pitchFamily="34" charset="0"/>
              </a:rPr>
              <a:t> </a:t>
            </a:r>
            <a:r>
              <a:rPr lang="en-US" sz="1400" dirty="0" err="1">
                <a:solidFill>
                  <a:srgbClr val="000000"/>
                </a:solidFill>
                <a:latin typeface="tahoma" panose="020B0604030504040204" pitchFamily="34" charset="0"/>
              </a:rPr>
              <a:t>Rowstore</a:t>
            </a:r>
            <a:r>
              <a:rPr lang="en-US" sz="1400" dirty="0">
                <a:solidFill>
                  <a:srgbClr val="000000"/>
                </a:solidFill>
                <a:latin typeface="tahoma" panose="020B0604030504040204" pitchFamily="34" charset="0"/>
              </a:rPr>
              <a:t> to improve performance, you </a:t>
            </a:r>
            <a:r>
              <a:rPr lang="en-US" sz="1400">
                <a:solidFill>
                  <a:srgbClr val="000000"/>
                </a:solidFill>
                <a:latin typeface="tahoma" panose="020B0604030504040204" pitchFamily="34" charset="0"/>
              </a:rPr>
              <a:t>must </a:t>
            </a:r>
            <a:r>
              <a:rPr lang="en-US" sz="1400" smtClean="0">
                <a:solidFill>
                  <a:srgbClr val="000000"/>
                </a:solidFill>
                <a:latin typeface="tahoma" panose="020B0604030504040204" pitchFamily="34" charset="0"/>
              </a:rPr>
              <a:t>     enable </a:t>
            </a:r>
            <a:r>
              <a:rPr lang="en-US" sz="1400" dirty="0">
                <a:solidFill>
                  <a:srgbClr val="000000"/>
                </a:solidFill>
                <a:latin typeface="tahoma" panose="020B0604030504040204" pitchFamily="34" charset="0"/>
              </a:rPr>
              <a:t>the </a:t>
            </a:r>
            <a:r>
              <a:rPr lang="en-US" sz="1400" dirty="0" err="1">
                <a:solidFill>
                  <a:srgbClr val="000000"/>
                </a:solidFill>
                <a:latin typeface="tahoma" panose="020B0604030504040204" pitchFamily="34" charset="0"/>
              </a:rPr>
              <a:t>memoptimize</a:t>
            </a:r>
            <a:r>
              <a:rPr lang="en-US" sz="1400" dirty="0">
                <a:solidFill>
                  <a:srgbClr val="000000"/>
                </a:solidFill>
                <a:latin typeface="tahoma" panose="020B0604030504040204" pitchFamily="34" charset="0"/>
              </a:rPr>
              <a:t> pool for the database</a:t>
            </a:r>
            <a:r>
              <a:rPr lang="en-US" sz="1400" dirty="0" smtClean="0">
                <a:solidFill>
                  <a:srgbClr val="000000"/>
                </a:solidFill>
                <a:latin typeface="tahoma" panose="020B0604030504040204" pitchFamily="34" charset="0"/>
              </a:rPr>
              <a:t>.  </a:t>
            </a:r>
            <a:endParaRPr lang="en-US" sz="1400" dirty="0">
              <a:solidFill>
                <a:srgbClr val="000000"/>
              </a:solidFill>
              <a:latin typeface="tahoma" panose="020B0604030504040204" pitchFamily="34" charset="0"/>
            </a:endParaRPr>
          </a:p>
          <a:p>
            <a:endParaRPr lang="en-US" sz="1400" dirty="0">
              <a:solidFill>
                <a:srgbClr val="000000"/>
              </a:solidFill>
              <a:latin typeface="tahoma" panose="020B0604030504040204" pitchFamily="34" charset="0"/>
            </a:endParaRPr>
          </a:p>
          <a:p>
            <a:r>
              <a:rPr lang="en-US" sz="1400" b="1" dirty="0">
                <a:solidFill>
                  <a:srgbClr val="FF0000"/>
                </a:solidFill>
                <a:latin typeface="tahoma" panose="020B0604030504040204" pitchFamily="34" charset="0"/>
              </a:rPr>
              <a:t>Using Fast Lookup</a:t>
            </a:r>
            <a:r>
              <a:rPr lang="en-US" sz="1400" dirty="0">
                <a:solidFill>
                  <a:srgbClr val="000000"/>
                </a:solidFill>
                <a:latin typeface="tahoma" panose="020B0604030504040204" pitchFamily="34" charset="0"/>
              </a:rPr>
              <a:t/>
            </a:r>
            <a:br>
              <a:rPr lang="en-US" sz="1400" dirty="0">
                <a:solidFill>
                  <a:srgbClr val="000000"/>
                </a:solidFill>
                <a:latin typeface="tahoma" panose="020B0604030504040204" pitchFamily="34" charset="0"/>
              </a:rPr>
            </a:br>
            <a:endParaRPr lang="en-US" sz="1400" dirty="0" smtClean="0">
              <a:solidFill>
                <a:srgbClr val="000000"/>
              </a:solidFill>
              <a:latin typeface="tahoma" panose="020B0604030504040204" pitchFamily="34" charset="0"/>
            </a:endParaRPr>
          </a:p>
          <a:p>
            <a:r>
              <a:rPr lang="en-US" sz="1400" dirty="0" smtClean="0">
                <a:solidFill>
                  <a:srgbClr val="000000"/>
                </a:solidFill>
                <a:latin typeface="tahoma" panose="020B0604030504040204" pitchFamily="34" charset="0"/>
              </a:rPr>
              <a:t>Fast </a:t>
            </a:r>
            <a:r>
              <a:rPr lang="en-US" sz="1400" dirty="0">
                <a:solidFill>
                  <a:srgbClr val="000000"/>
                </a:solidFill>
                <a:latin typeface="tahoma" panose="020B0604030504040204" pitchFamily="34" charset="0"/>
              </a:rPr>
              <a:t>lookup feature of the </a:t>
            </a:r>
            <a:r>
              <a:rPr lang="en-US" sz="1400" dirty="0" err="1">
                <a:solidFill>
                  <a:srgbClr val="000000"/>
                </a:solidFill>
                <a:latin typeface="tahoma" panose="020B0604030504040204" pitchFamily="34" charset="0"/>
              </a:rPr>
              <a:t>Memoptimized</a:t>
            </a:r>
            <a:r>
              <a:rPr lang="en-US" sz="1400" dirty="0">
                <a:solidFill>
                  <a:srgbClr val="000000"/>
                </a:solidFill>
                <a:latin typeface="tahoma" panose="020B0604030504040204" pitchFamily="34" charset="0"/>
              </a:rPr>
              <a:t> </a:t>
            </a:r>
            <a:r>
              <a:rPr lang="en-US" sz="1400" dirty="0" err="1">
                <a:solidFill>
                  <a:srgbClr val="000000"/>
                </a:solidFill>
                <a:latin typeface="tahoma" panose="020B0604030504040204" pitchFamily="34" charset="0"/>
              </a:rPr>
              <a:t>Rowstore</a:t>
            </a:r>
            <a:r>
              <a:rPr lang="en-US" sz="1400" dirty="0">
                <a:solidFill>
                  <a:srgbClr val="000000"/>
                </a:solidFill>
                <a:latin typeface="tahoma" panose="020B0604030504040204" pitchFamily="34" charset="0"/>
              </a:rPr>
              <a:t> improves the performance of queries that are based on primary key columns.</a:t>
            </a:r>
          </a:p>
          <a:p>
            <a:endParaRPr lang="en-US" sz="1400" dirty="0"/>
          </a:p>
          <a:p>
            <a:endParaRPr lang="en-US" sz="1400" dirty="0" smtClean="0"/>
          </a:p>
          <a:p>
            <a:endParaRPr lang="en-US" sz="1400" dirty="0"/>
          </a:p>
        </p:txBody>
      </p:sp>
    </p:spTree>
    <p:extLst>
      <p:ext uri="{BB962C8B-B14F-4D97-AF65-F5344CB8AC3E}">
        <p14:creationId xmlns:p14="http://schemas.microsoft.com/office/powerpoint/2010/main" val="521336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201109"/>
            <a:ext cx="3956532" cy="369332"/>
          </a:xfrm>
          <a:prstGeom prst="rect">
            <a:avLst/>
          </a:prstGeom>
        </p:spPr>
        <p:txBody>
          <a:bodyPr wrap="none">
            <a:spAutoFit/>
          </a:bodyPr>
          <a:lstStyle/>
          <a:p>
            <a:r>
              <a:rPr lang="en-US" b="1" dirty="0"/>
              <a:t>MEMOPTIMIZE_POOL_SIZE in SGA</a:t>
            </a:r>
          </a:p>
        </p:txBody>
      </p:sp>
      <p:sp>
        <p:nvSpPr>
          <p:cNvPr id="4" name="Rectangle 3"/>
          <p:cNvSpPr/>
          <p:nvPr/>
        </p:nvSpPr>
        <p:spPr>
          <a:xfrm>
            <a:off x="0" y="972659"/>
            <a:ext cx="9144000" cy="4832092"/>
          </a:xfrm>
          <a:prstGeom prst="rect">
            <a:avLst/>
          </a:prstGeom>
        </p:spPr>
        <p:txBody>
          <a:bodyPr wrap="square">
            <a:spAutoFit/>
          </a:bodyPr>
          <a:lstStyle/>
          <a:p>
            <a:r>
              <a:rPr lang="en-US" sz="1400" b="1" dirty="0">
                <a:solidFill>
                  <a:srgbClr val="FF0000"/>
                </a:solidFill>
              </a:rPr>
              <a:t>The following are considerations for fast lookup:</a:t>
            </a:r>
          </a:p>
          <a:p>
            <a:endParaRPr lang="en-US" sz="1400" dirty="0" smtClean="0"/>
          </a:p>
          <a:p>
            <a:r>
              <a:rPr lang="en-US" sz="1400" dirty="0" smtClean="0"/>
              <a:t>Tables </a:t>
            </a:r>
            <a:r>
              <a:rPr lang="en-US" sz="1400" dirty="0"/>
              <a:t>enabled for fast lookup cannot be compressed.</a:t>
            </a:r>
          </a:p>
          <a:p>
            <a:r>
              <a:rPr lang="en-US" sz="1400" dirty="0"/>
              <a:t>Tables enabled for fast lookup must have a primary key constraint enabled.</a:t>
            </a:r>
          </a:p>
          <a:p>
            <a:endParaRPr lang="en-US" sz="1400" dirty="0" smtClean="0"/>
          </a:p>
          <a:p>
            <a:pPr lvl="0" fontAlgn="base">
              <a:spcBef>
                <a:spcPct val="0"/>
              </a:spcBef>
              <a:spcAft>
                <a:spcPct val="0"/>
              </a:spcAft>
            </a:pPr>
            <a:r>
              <a:rPr lang="en-US" sz="1400" b="1" dirty="0">
                <a:solidFill>
                  <a:srgbClr val="FF0000"/>
                </a:solidFill>
              </a:rPr>
              <a:t>Prerequisites</a:t>
            </a:r>
          </a:p>
          <a:p>
            <a:pPr lvl="0" eaLnBrk="0" fontAlgn="base" latinLnBrk="0" hangingPunct="0">
              <a:spcBef>
                <a:spcPct val="0"/>
              </a:spcBef>
              <a:spcAft>
                <a:spcPct val="0"/>
              </a:spcAft>
            </a:pPr>
            <a:endParaRPr lang="en-US" sz="1400" dirty="0" smtClean="0">
              <a:solidFill>
                <a:srgbClr val="333333"/>
              </a:solidFill>
              <a:latin typeface="Helvetica Neue"/>
            </a:endParaRPr>
          </a:p>
          <a:p>
            <a:pPr fontAlgn="base">
              <a:spcBef>
                <a:spcPct val="0"/>
              </a:spcBef>
              <a:spcAft>
                <a:spcPct val="0"/>
              </a:spcAft>
            </a:pPr>
            <a:r>
              <a:rPr lang="en-US" sz="1400" dirty="0">
                <a:solidFill>
                  <a:srgbClr val="000000"/>
                </a:solidFill>
                <a:latin typeface="tahoma" panose="020B0604030504040204" pitchFamily="34" charset="0"/>
              </a:rPr>
              <a:t>The database is open.</a:t>
            </a:r>
          </a:p>
          <a:p>
            <a:pPr fontAlgn="base">
              <a:spcBef>
                <a:spcPct val="0"/>
              </a:spcBef>
              <a:spcAft>
                <a:spcPct val="0"/>
              </a:spcAft>
            </a:pPr>
            <a:r>
              <a:rPr lang="en-US" sz="1400" dirty="0">
                <a:solidFill>
                  <a:srgbClr val="000000"/>
                </a:solidFill>
                <a:latin typeface="tahoma" panose="020B0604030504040204" pitchFamily="34" charset="0"/>
              </a:rPr>
              <a:t>The COMPATIBLE initialization parameter is set to 18.0.0 or higher.</a:t>
            </a:r>
          </a:p>
          <a:p>
            <a:pPr fontAlgn="base">
              <a:spcBef>
                <a:spcPct val="0"/>
              </a:spcBef>
              <a:spcAft>
                <a:spcPct val="0"/>
              </a:spcAft>
            </a:pPr>
            <a:r>
              <a:rPr lang="en-US" sz="1400" dirty="0">
                <a:solidFill>
                  <a:srgbClr val="000000"/>
                </a:solidFill>
                <a:latin typeface="tahoma" panose="020B0604030504040204" pitchFamily="34" charset="0"/>
              </a:rPr>
              <a:t>The MEMOPTIMIZE_POOL_SIZE initialization parameter is set to 0 (default).</a:t>
            </a:r>
          </a:p>
          <a:p>
            <a:pPr lvl="0" eaLnBrk="0" fontAlgn="base" latinLnBrk="0" hangingPunct="0">
              <a:spcBef>
                <a:spcPct val="0"/>
              </a:spcBef>
              <a:spcAft>
                <a:spcPct val="0"/>
              </a:spcAft>
            </a:pPr>
            <a:endParaRPr lang="en-US" sz="1400" dirty="0">
              <a:solidFill>
                <a:srgbClr val="333333"/>
              </a:solidFill>
              <a:latin typeface="Helvetica Neue"/>
            </a:endParaRPr>
          </a:p>
          <a:p>
            <a:pPr lvl="0" fontAlgn="base">
              <a:spcBef>
                <a:spcPct val="0"/>
              </a:spcBef>
              <a:spcAft>
                <a:spcPct val="0"/>
              </a:spcAft>
            </a:pPr>
            <a:r>
              <a:rPr lang="en-US" sz="1400" dirty="0">
                <a:solidFill>
                  <a:srgbClr val="000000"/>
                </a:solidFill>
                <a:latin typeface="tahoma" panose="020B0604030504040204" pitchFamily="34" charset="0"/>
              </a:rPr>
              <a:t>The SGA can contain the In-Memory Column Store (IM column store) or </a:t>
            </a:r>
            <a:r>
              <a:rPr lang="en-US" sz="1400" dirty="0" err="1">
                <a:solidFill>
                  <a:srgbClr val="000000"/>
                </a:solidFill>
                <a:latin typeface="tahoma" panose="020B0604030504040204" pitchFamily="34" charset="0"/>
              </a:rPr>
              <a:t>memoptimize</a:t>
            </a:r>
            <a:r>
              <a:rPr lang="en-US" sz="1400" dirty="0">
                <a:solidFill>
                  <a:srgbClr val="000000"/>
                </a:solidFill>
                <a:latin typeface="tahoma" panose="020B0604030504040204" pitchFamily="34" charset="0"/>
              </a:rPr>
              <a:t> pool, both of which are </a:t>
            </a:r>
            <a:r>
              <a:rPr lang="en-US" sz="1400" dirty="0" smtClean="0">
                <a:solidFill>
                  <a:srgbClr val="000000"/>
                </a:solidFill>
                <a:latin typeface="tahoma" panose="020B0604030504040204" pitchFamily="34" charset="0"/>
              </a:rPr>
              <a:t>     optional</a:t>
            </a:r>
            <a:r>
              <a:rPr lang="en-US" sz="1400" dirty="0">
                <a:solidFill>
                  <a:srgbClr val="000000"/>
                </a:solidFill>
                <a:latin typeface="tahoma" panose="020B0604030504040204" pitchFamily="34" charset="0"/>
              </a:rPr>
              <a:t>. No matter which memory management method you use, size the IM column store with the INMEMORY_SIZE initialization parameter, and the </a:t>
            </a:r>
            <a:r>
              <a:rPr lang="en-US" sz="1400" dirty="0" err="1">
                <a:solidFill>
                  <a:srgbClr val="000000"/>
                </a:solidFill>
                <a:latin typeface="tahoma" panose="020B0604030504040204" pitchFamily="34" charset="0"/>
              </a:rPr>
              <a:t>memoptimize</a:t>
            </a:r>
            <a:r>
              <a:rPr lang="en-US" sz="1400" dirty="0">
                <a:solidFill>
                  <a:srgbClr val="000000"/>
                </a:solidFill>
                <a:latin typeface="tahoma" panose="020B0604030504040204" pitchFamily="34" charset="0"/>
              </a:rPr>
              <a:t> pool with the MEMOPTIMIZE_POOL_SIZE initialization parameter. The IM column store size are </a:t>
            </a:r>
            <a:r>
              <a:rPr lang="en-US" sz="1400" dirty="0" err="1">
                <a:solidFill>
                  <a:srgbClr val="000000"/>
                </a:solidFill>
                <a:latin typeface="tahoma" panose="020B0604030504040204" pitchFamily="34" charset="0"/>
              </a:rPr>
              <a:t>memoptimize</a:t>
            </a:r>
            <a:r>
              <a:rPr lang="en-US" sz="1400" dirty="0">
                <a:solidFill>
                  <a:srgbClr val="000000"/>
                </a:solidFill>
                <a:latin typeface="tahoma" panose="020B0604030504040204" pitchFamily="34" charset="0"/>
              </a:rPr>
              <a:t> pool are included in the memory target, but are not managed by the automatic resize algorithm. </a:t>
            </a:r>
          </a:p>
          <a:p>
            <a:pPr lvl="0" fontAlgn="base">
              <a:spcBef>
                <a:spcPct val="0"/>
              </a:spcBef>
              <a:spcAft>
                <a:spcPct val="0"/>
              </a:spcAft>
            </a:pPr>
            <a:r>
              <a:rPr lang="en-US" sz="1400" dirty="0">
                <a:solidFill>
                  <a:srgbClr val="000000"/>
                </a:solidFill>
                <a:latin typeface="tahoma" panose="020B0604030504040204" pitchFamily="34" charset="0"/>
              </a:rPr>
              <a:t>if you set MEMORY_TARGET to 5 GB and INMEMORY_SIZE to 1 GB, then the overall memory target is 5 GB (not 6 GB), and the INMEMORY_SIZE is always 1 GB.</a:t>
            </a:r>
          </a:p>
          <a:p>
            <a:pPr lvl="0" eaLnBrk="0" fontAlgn="base" latinLnBrk="0" hangingPunct="0">
              <a:spcBef>
                <a:spcPct val="0"/>
              </a:spcBef>
              <a:spcAft>
                <a:spcPct val="0"/>
              </a:spcAft>
            </a:pPr>
            <a:endParaRPr lang="en-US" sz="1400" dirty="0">
              <a:solidFill>
                <a:srgbClr val="333333"/>
              </a:solidFill>
              <a:latin typeface="Helvetica Neue"/>
            </a:endParaRPr>
          </a:p>
          <a:p>
            <a:endParaRPr lang="en-US" sz="1400" dirty="0" smtClean="0"/>
          </a:p>
          <a:p>
            <a:endParaRPr lang="en-US" sz="1400" dirty="0"/>
          </a:p>
          <a:p>
            <a:endParaRPr lang="en-US" sz="1400" dirty="0"/>
          </a:p>
        </p:txBody>
      </p:sp>
    </p:spTree>
    <p:extLst>
      <p:ext uri="{BB962C8B-B14F-4D97-AF65-F5344CB8AC3E}">
        <p14:creationId xmlns:p14="http://schemas.microsoft.com/office/powerpoint/2010/main" val="2396385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201109"/>
            <a:ext cx="3956532" cy="369332"/>
          </a:xfrm>
          <a:prstGeom prst="rect">
            <a:avLst/>
          </a:prstGeom>
        </p:spPr>
        <p:txBody>
          <a:bodyPr wrap="none">
            <a:spAutoFit/>
          </a:bodyPr>
          <a:lstStyle/>
          <a:p>
            <a:r>
              <a:rPr lang="en-US" b="1" dirty="0">
                <a:solidFill>
                  <a:prstClr val="black"/>
                </a:solidFill>
              </a:rPr>
              <a:t>MEMOPTIMIZE_POOL_SIZE in SGA</a:t>
            </a:r>
          </a:p>
        </p:txBody>
      </p:sp>
      <p:sp>
        <p:nvSpPr>
          <p:cNvPr id="4" name="Rectangle 3"/>
          <p:cNvSpPr/>
          <p:nvPr/>
        </p:nvSpPr>
        <p:spPr>
          <a:xfrm>
            <a:off x="241157" y="972659"/>
            <a:ext cx="8568952" cy="4131900"/>
          </a:xfrm>
          <a:prstGeom prst="rect">
            <a:avLst/>
          </a:prstGeom>
        </p:spPr>
        <p:txBody>
          <a:bodyPr wrap="square">
            <a:spAutoFit/>
          </a:bodyPr>
          <a:lstStyle/>
          <a:p>
            <a:r>
              <a:rPr lang="en-US" sz="1400" b="1" i="1" dirty="0"/>
              <a:t> </a:t>
            </a:r>
            <a:r>
              <a:rPr lang="en-US" sz="1400" b="1" dirty="0">
                <a:solidFill>
                  <a:srgbClr val="FF0000"/>
                </a:solidFill>
              </a:rPr>
              <a:t>Enabling the </a:t>
            </a:r>
            <a:r>
              <a:rPr lang="en-US" sz="1400" b="1" dirty="0" err="1">
                <a:solidFill>
                  <a:srgbClr val="FF0000"/>
                </a:solidFill>
              </a:rPr>
              <a:t>Memoptimize</a:t>
            </a:r>
            <a:r>
              <a:rPr lang="en-US" sz="1400" b="1" dirty="0">
                <a:solidFill>
                  <a:srgbClr val="FF0000"/>
                </a:solidFill>
              </a:rPr>
              <a:t> </a:t>
            </a:r>
            <a:r>
              <a:rPr lang="en-US" sz="1400" b="1" dirty="0" smtClean="0">
                <a:solidFill>
                  <a:srgbClr val="FF0000"/>
                </a:solidFill>
              </a:rPr>
              <a:t>Pool</a:t>
            </a:r>
          </a:p>
          <a:p>
            <a:endParaRPr lang="en-US" sz="1400" b="1" dirty="0">
              <a:solidFill>
                <a:srgbClr val="FF0000"/>
              </a:solidFill>
            </a:endParaRPr>
          </a:p>
          <a:p>
            <a:r>
              <a:rPr lang="en-US" sz="1050" dirty="0" smtClean="0"/>
              <a:t>SQL</a:t>
            </a:r>
            <a:r>
              <a:rPr lang="en-US" sz="1050" dirty="0"/>
              <a:t>&gt; SHOW PARAMETER MEMOPTIMIZE_POOL_SIZE</a:t>
            </a:r>
          </a:p>
          <a:p>
            <a:endParaRPr lang="en-US" sz="1050" dirty="0"/>
          </a:p>
          <a:p>
            <a:r>
              <a:rPr lang="en-US" sz="1050" dirty="0"/>
              <a:t>NAME                                 TYPE        VALUE</a:t>
            </a:r>
          </a:p>
          <a:p>
            <a:r>
              <a:rPr lang="en-US" sz="1050" dirty="0"/>
              <a:t>------------------------------------ ----------- ------------------------------</a:t>
            </a:r>
          </a:p>
          <a:p>
            <a:r>
              <a:rPr lang="en-US" sz="1050" dirty="0" err="1"/>
              <a:t>memoptimize_pool_size</a:t>
            </a:r>
            <a:r>
              <a:rPr lang="en-US" sz="1050" dirty="0"/>
              <a:t>                big integer 0</a:t>
            </a:r>
          </a:p>
          <a:p>
            <a:endParaRPr lang="en-US" sz="1050" dirty="0"/>
          </a:p>
          <a:p>
            <a:r>
              <a:rPr lang="en-US" sz="1050" dirty="0"/>
              <a:t>SQL&gt; ALTER SYSTEM SET MEMOPTIMIZE_POOL_SIZE=10G SCOPE=SPFILE;</a:t>
            </a:r>
          </a:p>
          <a:p>
            <a:endParaRPr lang="en-US" sz="1050" dirty="0"/>
          </a:p>
          <a:p>
            <a:r>
              <a:rPr lang="en-US" sz="1050" dirty="0"/>
              <a:t>System altered.</a:t>
            </a:r>
          </a:p>
          <a:p>
            <a:endParaRPr lang="en-US" sz="1050" dirty="0"/>
          </a:p>
          <a:p>
            <a:r>
              <a:rPr lang="en-US" sz="1050" dirty="0"/>
              <a:t>SQL&gt; SHUTDOWN IMMEDIATE</a:t>
            </a:r>
          </a:p>
          <a:p>
            <a:endParaRPr lang="en-US" sz="1050" dirty="0"/>
          </a:p>
          <a:p>
            <a:r>
              <a:rPr lang="en-US" sz="1050" dirty="0"/>
              <a:t>SQL&gt; STARTUP</a:t>
            </a:r>
          </a:p>
          <a:p>
            <a:endParaRPr lang="en-US" sz="1050" dirty="0"/>
          </a:p>
          <a:p>
            <a:r>
              <a:rPr lang="en-US" sz="1050" dirty="0"/>
              <a:t>SQL&gt; SHOW PARAMETER MEMOPTIMIZE_POOL_SIZE</a:t>
            </a:r>
          </a:p>
          <a:p>
            <a:endParaRPr lang="en-US" sz="1050" dirty="0"/>
          </a:p>
          <a:p>
            <a:r>
              <a:rPr lang="en-US" sz="1050" dirty="0"/>
              <a:t>NAME                                 TYPE        VALUE</a:t>
            </a:r>
          </a:p>
          <a:p>
            <a:r>
              <a:rPr lang="en-US" sz="1050" dirty="0"/>
              <a:t>------------------------------------ ----------- ------------------------------</a:t>
            </a:r>
          </a:p>
          <a:p>
            <a:r>
              <a:rPr lang="en-US" sz="1050" dirty="0" err="1"/>
              <a:t>memoptimize_pool_size</a:t>
            </a:r>
            <a:r>
              <a:rPr lang="en-US" sz="1050" dirty="0"/>
              <a:t>                big integer </a:t>
            </a:r>
            <a:r>
              <a:rPr lang="en-US" sz="1050" dirty="0" smtClean="0"/>
              <a:t>10G</a:t>
            </a:r>
          </a:p>
          <a:p>
            <a:endParaRPr lang="en-US" sz="1050" dirty="0"/>
          </a:p>
          <a:p>
            <a:r>
              <a:rPr lang="en-US" sz="1050" dirty="0" smtClean="0"/>
              <a:t>Note: </a:t>
            </a:r>
            <a:r>
              <a:rPr lang="en-US" sz="1050" dirty="0" smtClean="0">
                <a:solidFill>
                  <a:srgbClr val="FF0000"/>
                </a:solidFill>
              </a:rPr>
              <a:t>This </a:t>
            </a:r>
            <a:r>
              <a:rPr lang="en-US" sz="1050" dirty="0">
                <a:solidFill>
                  <a:srgbClr val="FF0000"/>
                </a:solidFill>
              </a:rPr>
              <a:t>parameter is </a:t>
            </a:r>
            <a:r>
              <a:rPr lang="en-US" sz="1050" dirty="0" smtClean="0">
                <a:solidFill>
                  <a:srgbClr val="FF0000"/>
                </a:solidFill>
              </a:rPr>
              <a:t>not </a:t>
            </a:r>
            <a:r>
              <a:rPr lang="en-US" sz="1050" dirty="0">
                <a:solidFill>
                  <a:srgbClr val="FF0000"/>
                </a:solidFill>
              </a:rPr>
              <a:t>dynamic and required database restart.</a:t>
            </a:r>
          </a:p>
          <a:p>
            <a:endParaRPr lang="en-US" sz="1050" dirty="0"/>
          </a:p>
        </p:txBody>
      </p:sp>
    </p:spTree>
    <p:extLst>
      <p:ext uri="{BB962C8B-B14F-4D97-AF65-F5344CB8AC3E}">
        <p14:creationId xmlns:p14="http://schemas.microsoft.com/office/powerpoint/2010/main" val="2853697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201109"/>
            <a:ext cx="3956532" cy="369332"/>
          </a:xfrm>
          <a:prstGeom prst="rect">
            <a:avLst/>
          </a:prstGeom>
        </p:spPr>
        <p:txBody>
          <a:bodyPr wrap="none">
            <a:spAutoFit/>
          </a:bodyPr>
          <a:lstStyle/>
          <a:p>
            <a:r>
              <a:rPr lang="en-US" b="1" dirty="0">
                <a:solidFill>
                  <a:prstClr val="black"/>
                </a:solidFill>
              </a:rPr>
              <a:t>MEMOPTIMIZE_POOL_SIZE in SGA</a:t>
            </a:r>
          </a:p>
        </p:txBody>
      </p:sp>
      <p:sp>
        <p:nvSpPr>
          <p:cNvPr id="5" name="Rectangle 4"/>
          <p:cNvSpPr/>
          <p:nvPr/>
        </p:nvSpPr>
        <p:spPr>
          <a:xfrm>
            <a:off x="251520" y="1059582"/>
            <a:ext cx="7843750" cy="3539430"/>
          </a:xfrm>
          <a:prstGeom prst="rect">
            <a:avLst/>
          </a:prstGeom>
        </p:spPr>
        <p:txBody>
          <a:bodyPr wrap="none">
            <a:spAutoFit/>
          </a:bodyPr>
          <a:lstStyle/>
          <a:p>
            <a:r>
              <a:rPr lang="en-US" sz="1400" b="1" dirty="0">
                <a:solidFill>
                  <a:srgbClr val="FF0000"/>
                </a:solidFill>
              </a:rPr>
              <a:t>Enabling a New Table for Fast </a:t>
            </a:r>
            <a:r>
              <a:rPr lang="en-US" sz="1400" b="1" dirty="0" smtClean="0">
                <a:solidFill>
                  <a:srgbClr val="FF0000"/>
                </a:solidFill>
              </a:rPr>
              <a:t>Lookup</a:t>
            </a:r>
          </a:p>
          <a:p>
            <a:endParaRPr lang="en-US" sz="1400" b="1" dirty="0">
              <a:solidFill>
                <a:srgbClr val="FF0000"/>
              </a:solidFill>
            </a:endParaRPr>
          </a:p>
          <a:p>
            <a:r>
              <a:rPr lang="en-US" sz="1200" dirty="0" smtClean="0"/>
              <a:t>CREATE </a:t>
            </a:r>
            <a:r>
              <a:rPr lang="en-US" sz="1200" dirty="0"/>
              <a:t>TABLE </a:t>
            </a:r>
            <a:r>
              <a:rPr lang="en-US" sz="1200" dirty="0" err="1"/>
              <a:t>test_flookup</a:t>
            </a:r>
            <a:r>
              <a:rPr lang="en-US" sz="1200" dirty="0"/>
              <a:t> (id NUMBER(5) PRIMARY </a:t>
            </a:r>
            <a:r>
              <a:rPr lang="en-US" sz="1200" dirty="0" err="1"/>
              <a:t>KEY,test_col</a:t>
            </a:r>
            <a:r>
              <a:rPr lang="en-US" sz="1200" dirty="0"/>
              <a:t>  VARCHAR2(15)) MEMOPTIMIZE FOR READ</a:t>
            </a:r>
            <a:r>
              <a:rPr lang="en-US" sz="1200" dirty="0" smtClean="0"/>
              <a:t>;</a:t>
            </a:r>
          </a:p>
          <a:p>
            <a:endParaRPr lang="en-US" sz="1200" dirty="0" smtClean="0"/>
          </a:p>
          <a:p>
            <a:r>
              <a:rPr lang="en-US" sz="1400" b="1" dirty="0">
                <a:solidFill>
                  <a:srgbClr val="FF0000"/>
                </a:solidFill>
              </a:rPr>
              <a:t>Enabling an Existing Table for Fast </a:t>
            </a:r>
            <a:r>
              <a:rPr lang="en-US" sz="1400" b="1" dirty="0" smtClean="0">
                <a:solidFill>
                  <a:srgbClr val="FF0000"/>
                </a:solidFill>
              </a:rPr>
              <a:t>Lookup</a:t>
            </a:r>
          </a:p>
          <a:p>
            <a:endParaRPr lang="en-US" sz="1400" b="1" dirty="0">
              <a:solidFill>
                <a:srgbClr val="FF0000"/>
              </a:solidFill>
            </a:endParaRPr>
          </a:p>
          <a:p>
            <a:r>
              <a:rPr lang="en-US" sz="1200" dirty="0"/>
              <a:t>ALTER TABLE </a:t>
            </a:r>
            <a:r>
              <a:rPr lang="en-US" sz="1200" dirty="0" err="1"/>
              <a:t>sh.sales</a:t>
            </a:r>
            <a:r>
              <a:rPr lang="en-US" sz="1200" dirty="0"/>
              <a:t> MEMOPTIMIZE FOR READ</a:t>
            </a:r>
            <a:r>
              <a:rPr lang="en-US" sz="1200" dirty="0" smtClean="0"/>
              <a:t>;</a:t>
            </a:r>
          </a:p>
          <a:p>
            <a:endParaRPr lang="en-US" sz="1200" dirty="0"/>
          </a:p>
          <a:p>
            <a:r>
              <a:rPr lang="en-US" sz="1400" b="1" dirty="0" smtClean="0">
                <a:solidFill>
                  <a:srgbClr val="FF0000"/>
                </a:solidFill>
              </a:rPr>
              <a:t>Populating </a:t>
            </a:r>
            <a:r>
              <a:rPr lang="en-US" sz="1400" b="1" dirty="0">
                <a:solidFill>
                  <a:srgbClr val="FF0000"/>
                </a:solidFill>
              </a:rPr>
              <a:t>a Table in the </a:t>
            </a:r>
            <a:r>
              <a:rPr lang="en-US" sz="1400" b="1" dirty="0" err="1">
                <a:solidFill>
                  <a:srgbClr val="FF0000"/>
                </a:solidFill>
              </a:rPr>
              <a:t>Memoptimize</a:t>
            </a:r>
            <a:r>
              <a:rPr lang="en-US" sz="1400" b="1" dirty="0">
                <a:solidFill>
                  <a:srgbClr val="FF0000"/>
                </a:solidFill>
              </a:rPr>
              <a:t> Pool </a:t>
            </a:r>
            <a:endParaRPr lang="en-US" sz="1400" b="1" dirty="0" smtClean="0">
              <a:solidFill>
                <a:srgbClr val="FF0000"/>
              </a:solidFill>
            </a:endParaRPr>
          </a:p>
          <a:p>
            <a:endParaRPr lang="en-US" sz="1400" b="1" dirty="0">
              <a:solidFill>
                <a:srgbClr val="FF0000"/>
              </a:solidFill>
            </a:endParaRPr>
          </a:p>
          <a:p>
            <a:r>
              <a:rPr lang="en-US" sz="1200" dirty="0" smtClean="0"/>
              <a:t>execute </a:t>
            </a:r>
            <a:r>
              <a:rPr lang="en-US" sz="1200" dirty="0"/>
              <a:t>DBMS_MEMOPTIMIZE.POPULATE('OE','ORDERS'); </a:t>
            </a:r>
            <a:endParaRPr lang="en-US" sz="1200" dirty="0" smtClean="0"/>
          </a:p>
          <a:p>
            <a:endParaRPr lang="en-US" sz="1200" dirty="0"/>
          </a:p>
          <a:p>
            <a:r>
              <a:rPr lang="en-US" sz="1400" b="1" dirty="0" smtClean="0">
                <a:solidFill>
                  <a:srgbClr val="FF0000"/>
                </a:solidFill>
              </a:rPr>
              <a:t>Disabling </a:t>
            </a:r>
            <a:r>
              <a:rPr lang="en-US" sz="1400" b="1" dirty="0">
                <a:solidFill>
                  <a:srgbClr val="FF0000"/>
                </a:solidFill>
              </a:rPr>
              <a:t>an Existing Table for Fast </a:t>
            </a:r>
            <a:r>
              <a:rPr lang="en-US" sz="1400" b="1" dirty="0" smtClean="0">
                <a:solidFill>
                  <a:srgbClr val="FF0000"/>
                </a:solidFill>
              </a:rPr>
              <a:t>Lookup</a:t>
            </a:r>
          </a:p>
          <a:p>
            <a:endParaRPr lang="en-US" sz="1400" b="1" dirty="0" smtClean="0">
              <a:solidFill>
                <a:srgbClr val="FF0000"/>
              </a:solidFill>
            </a:endParaRPr>
          </a:p>
          <a:p>
            <a:r>
              <a:rPr lang="en-US" sz="1200" dirty="0"/>
              <a:t>ALTER TABLE </a:t>
            </a:r>
            <a:r>
              <a:rPr lang="en-US" sz="1200" dirty="0" err="1"/>
              <a:t>sh.sales</a:t>
            </a:r>
            <a:r>
              <a:rPr lang="en-US" sz="1200" dirty="0"/>
              <a:t> NO MEMOPTIMIZE FOR READ;</a:t>
            </a:r>
          </a:p>
          <a:p>
            <a:endParaRPr lang="en-US" sz="1400" b="1" dirty="0">
              <a:solidFill>
                <a:srgbClr val="FF0000"/>
              </a:solidFill>
            </a:endParaRPr>
          </a:p>
          <a:p>
            <a:endParaRPr lang="en-US" sz="1200" dirty="0"/>
          </a:p>
        </p:txBody>
      </p:sp>
    </p:spTree>
    <p:extLst>
      <p:ext uri="{BB962C8B-B14F-4D97-AF65-F5344CB8AC3E}">
        <p14:creationId xmlns:p14="http://schemas.microsoft.com/office/powerpoint/2010/main" val="2822330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184731" cy="369332"/>
          </a:xfrm>
          <a:prstGeom prst="rect">
            <a:avLst/>
          </a:prstGeom>
        </p:spPr>
        <p:txBody>
          <a:bodyPr wrap="none">
            <a:spAutoFit/>
          </a:bodyPr>
          <a:lstStyle/>
          <a:p>
            <a:endParaRPr lang="en-IN" b="1" dirty="0">
              <a:solidFill>
                <a:srgbClr val="FF0000"/>
              </a:solidFill>
              <a:latin typeface="Arial"/>
            </a:endParaRPr>
          </a:p>
        </p:txBody>
      </p:sp>
      <p:sp>
        <p:nvSpPr>
          <p:cNvPr id="2" name="Rectangle 1"/>
          <p:cNvSpPr/>
          <p:nvPr/>
        </p:nvSpPr>
        <p:spPr>
          <a:xfrm>
            <a:off x="2987824" y="2355726"/>
            <a:ext cx="4389728" cy="369332"/>
          </a:xfrm>
          <a:prstGeom prst="rect">
            <a:avLst/>
          </a:prstGeom>
        </p:spPr>
        <p:txBody>
          <a:bodyPr wrap="none">
            <a:spAutoFit/>
          </a:bodyPr>
          <a:lstStyle/>
          <a:p>
            <a:r>
              <a:rPr lang="en-US" b="1" dirty="0" smtClean="0">
                <a:solidFill>
                  <a:prstClr val="black"/>
                </a:solidFill>
              </a:rPr>
              <a:t>  18c </a:t>
            </a:r>
            <a:r>
              <a:rPr lang="en-US" b="1" dirty="0"/>
              <a:t>Container Database Architecture</a:t>
            </a:r>
            <a:endParaRPr lang="en-US"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1576885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51520" y="1059582"/>
            <a:ext cx="184731" cy="492443"/>
          </a:xfrm>
          <a:prstGeom prst="rect">
            <a:avLst/>
          </a:prstGeom>
        </p:spPr>
        <p:txBody>
          <a:bodyPr wrap="none">
            <a:spAutoFit/>
          </a:bodyPr>
          <a:lstStyle/>
          <a:p>
            <a:endParaRPr lang="en-US" sz="1400" b="1" dirty="0">
              <a:solidFill>
                <a:srgbClr val="FF0000"/>
              </a:solidFill>
            </a:endParaRPr>
          </a:p>
          <a:p>
            <a:endParaRPr lang="en-US" sz="1200" dirty="0">
              <a:solidFill>
                <a:prstClr val="black"/>
              </a:solidFill>
            </a:endParaRPr>
          </a:p>
        </p:txBody>
      </p:sp>
      <p:sp>
        <p:nvSpPr>
          <p:cNvPr id="7" name="Rectangle 6"/>
          <p:cNvSpPr/>
          <p:nvPr/>
        </p:nvSpPr>
        <p:spPr>
          <a:xfrm>
            <a:off x="179512" y="378445"/>
            <a:ext cx="2344424" cy="369332"/>
          </a:xfrm>
          <a:prstGeom prst="rect">
            <a:avLst/>
          </a:prstGeom>
        </p:spPr>
        <p:txBody>
          <a:bodyPr wrap="none">
            <a:spAutoFit/>
          </a:bodyPr>
          <a:lstStyle/>
          <a:p>
            <a:r>
              <a:rPr lang="en-US" b="1" dirty="0"/>
              <a:t>Container Database</a:t>
            </a:r>
            <a:endParaRPr lang="en-US" b="1" dirty="0">
              <a:solidFill>
                <a:prstClr val="black"/>
              </a:solidFill>
            </a:endParaRPr>
          </a:p>
        </p:txBody>
      </p:sp>
      <p:sp>
        <p:nvSpPr>
          <p:cNvPr id="2" name="Rectangle 1"/>
          <p:cNvSpPr/>
          <p:nvPr/>
        </p:nvSpPr>
        <p:spPr>
          <a:xfrm>
            <a:off x="343885" y="1149995"/>
            <a:ext cx="8640960" cy="1200329"/>
          </a:xfrm>
          <a:prstGeom prst="rect">
            <a:avLst/>
          </a:prstGeom>
        </p:spPr>
        <p:txBody>
          <a:bodyPr wrap="square">
            <a:spAutoFit/>
          </a:bodyPr>
          <a:lstStyle/>
          <a:p>
            <a:endParaRPr lang="en-US" dirty="0" smtClean="0">
              <a:solidFill>
                <a:srgbClr val="000000"/>
              </a:solidFill>
              <a:latin typeface="Verdana" panose="020B0604030504040204" pitchFamily="34" charset="0"/>
            </a:endParaRPr>
          </a:p>
          <a:p>
            <a:endParaRPr lang="en-US" dirty="0">
              <a:solidFill>
                <a:srgbClr val="000000"/>
              </a:solidFill>
              <a:latin typeface="Verdana" panose="020B0604030504040204" pitchFamily="34" charset="0"/>
            </a:endParaRPr>
          </a:p>
          <a:p>
            <a:endParaRPr lang="en-US" dirty="0" smtClean="0">
              <a:solidFill>
                <a:srgbClr val="000000"/>
              </a:solidFill>
              <a:latin typeface="Verdana" panose="020B0604030504040204" pitchFamily="34" charset="0"/>
            </a:endParaRPr>
          </a:p>
          <a:p>
            <a:endParaRPr lang="en-US" dirty="0">
              <a:solidFill>
                <a:prstClr val="black"/>
              </a:solidFill>
            </a:endParaRPr>
          </a:p>
        </p:txBody>
      </p:sp>
      <p:sp>
        <p:nvSpPr>
          <p:cNvPr id="4" name="Rectangle 3"/>
          <p:cNvSpPr/>
          <p:nvPr/>
        </p:nvSpPr>
        <p:spPr>
          <a:xfrm>
            <a:off x="436251" y="1367359"/>
            <a:ext cx="6081986" cy="2031325"/>
          </a:xfrm>
          <a:prstGeom prst="rect">
            <a:avLst/>
          </a:prstGeom>
        </p:spPr>
        <p:txBody>
          <a:bodyPr wrap="none">
            <a:spAutoFit/>
          </a:bodyPr>
          <a:lstStyle/>
          <a:p>
            <a:pPr marL="285750" indent="-285750">
              <a:buFont typeface="Wingdings" panose="05000000000000000000" pitchFamily="2" charset="2"/>
              <a:buChar char="Ø"/>
            </a:pPr>
            <a:r>
              <a:rPr lang="en-US" dirty="0"/>
              <a:t>RMAN duplicate PDB into existing </a:t>
            </a:r>
            <a:r>
              <a:rPr lang="en-US" dirty="0" smtClean="0"/>
              <a:t>CDB</a:t>
            </a:r>
          </a:p>
          <a:p>
            <a:pPr marL="285750" indent="-285750">
              <a:buFont typeface="Wingdings" panose="05000000000000000000" pitchFamily="2" charset="2"/>
              <a:buChar char="Ø"/>
            </a:pPr>
            <a:r>
              <a:rPr lang="en-US" dirty="0" smtClean="0"/>
              <a:t>Refreshable </a:t>
            </a:r>
            <a:r>
              <a:rPr lang="en-US" dirty="0"/>
              <a:t>PDB Switchover</a:t>
            </a:r>
          </a:p>
          <a:p>
            <a:pPr marL="285750" indent="-285750">
              <a:buFont typeface="Wingdings" panose="05000000000000000000" pitchFamily="2" charset="2"/>
              <a:buChar char="Ø"/>
            </a:pPr>
            <a:r>
              <a:rPr lang="en-US" dirty="0"/>
              <a:t>Snapshot Carousel</a:t>
            </a:r>
          </a:p>
          <a:p>
            <a:pPr marL="285750" indent="-285750">
              <a:buFont typeface="Wingdings" panose="05000000000000000000" pitchFamily="2" charset="2"/>
              <a:buChar char="Ø"/>
            </a:pPr>
            <a:r>
              <a:rPr lang="en-US" dirty="0"/>
              <a:t>Enhanced DG Integration</a:t>
            </a:r>
          </a:p>
          <a:p>
            <a:pPr marL="285750" indent="-285750">
              <a:buFont typeface="Wingdings" panose="05000000000000000000" pitchFamily="2" charset="2"/>
              <a:buChar char="Ø"/>
            </a:pPr>
            <a:r>
              <a:rPr lang="en-US" dirty="0"/>
              <a:t>Dynamic Lockdown Profiles</a:t>
            </a:r>
          </a:p>
          <a:p>
            <a:pPr marL="285750" indent="-285750">
              <a:buFont typeface="Wingdings" panose="05000000000000000000" pitchFamily="2" charset="2"/>
              <a:buChar char="Ø"/>
            </a:pPr>
            <a:r>
              <a:rPr lang="en-US" dirty="0"/>
              <a:t>CDB Fleet Management</a:t>
            </a:r>
          </a:p>
          <a:p>
            <a:pPr marL="285750" indent="-285750">
              <a:buFont typeface="Wingdings" panose="05000000000000000000" pitchFamily="2" charset="2"/>
              <a:buChar char="Ø"/>
            </a:pPr>
            <a:r>
              <a:rPr lang="en-US" dirty="0"/>
              <a:t>Copying a PDB in an Oracle Data Guard Environment</a:t>
            </a:r>
          </a:p>
        </p:txBody>
      </p:sp>
    </p:spTree>
    <p:extLst>
      <p:ext uri="{BB962C8B-B14F-4D97-AF65-F5344CB8AC3E}">
        <p14:creationId xmlns:p14="http://schemas.microsoft.com/office/powerpoint/2010/main" val="9941449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184731" cy="369332"/>
          </a:xfrm>
          <a:prstGeom prst="rect">
            <a:avLst/>
          </a:prstGeom>
        </p:spPr>
        <p:txBody>
          <a:bodyPr wrap="none">
            <a:spAutoFit/>
          </a:bodyPr>
          <a:lstStyle/>
          <a:p>
            <a:endParaRPr lang="en-IN" b="1" dirty="0">
              <a:solidFill>
                <a:srgbClr val="FF0000"/>
              </a:solidFill>
              <a:latin typeface="Arial"/>
            </a:endParaRPr>
          </a:p>
        </p:txBody>
      </p:sp>
      <p:sp>
        <p:nvSpPr>
          <p:cNvPr id="2" name="Rectangle 1"/>
          <p:cNvSpPr/>
          <p:nvPr/>
        </p:nvSpPr>
        <p:spPr>
          <a:xfrm>
            <a:off x="2987824" y="2355726"/>
            <a:ext cx="2823530" cy="646331"/>
          </a:xfrm>
          <a:prstGeom prst="rect">
            <a:avLst/>
          </a:prstGeom>
        </p:spPr>
        <p:txBody>
          <a:bodyPr wrap="none">
            <a:spAutoFit/>
          </a:bodyPr>
          <a:lstStyle/>
          <a:p>
            <a:r>
              <a:rPr lang="en-US" b="1" dirty="0" smtClean="0">
                <a:solidFill>
                  <a:prstClr val="black"/>
                </a:solidFill>
              </a:rPr>
              <a:t>           </a:t>
            </a:r>
            <a:r>
              <a:rPr lang="en-US" b="1" dirty="0">
                <a:solidFill>
                  <a:prstClr val="black"/>
                </a:solidFill>
              </a:rPr>
              <a:t>Docker Support</a:t>
            </a:r>
          </a:p>
          <a:p>
            <a:endParaRPr lang="en-US"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3317930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51520" y="1059582"/>
            <a:ext cx="184731" cy="492443"/>
          </a:xfrm>
          <a:prstGeom prst="rect">
            <a:avLst/>
          </a:prstGeom>
        </p:spPr>
        <p:txBody>
          <a:bodyPr wrap="none">
            <a:spAutoFit/>
          </a:bodyPr>
          <a:lstStyle/>
          <a:p>
            <a:endParaRPr lang="en-US" sz="1400" b="1" dirty="0">
              <a:solidFill>
                <a:srgbClr val="FF0000"/>
              </a:solidFill>
            </a:endParaRPr>
          </a:p>
          <a:p>
            <a:endParaRPr lang="en-US" sz="1200" dirty="0">
              <a:solidFill>
                <a:prstClr val="black"/>
              </a:solidFill>
            </a:endParaRPr>
          </a:p>
        </p:txBody>
      </p:sp>
      <p:sp>
        <p:nvSpPr>
          <p:cNvPr id="7" name="Rectangle 6"/>
          <p:cNvSpPr/>
          <p:nvPr/>
        </p:nvSpPr>
        <p:spPr>
          <a:xfrm>
            <a:off x="179512" y="378445"/>
            <a:ext cx="1915909" cy="369332"/>
          </a:xfrm>
          <a:prstGeom prst="rect">
            <a:avLst/>
          </a:prstGeom>
        </p:spPr>
        <p:txBody>
          <a:bodyPr wrap="none">
            <a:spAutoFit/>
          </a:bodyPr>
          <a:lstStyle/>
          <a:p>
            <a:r>
              <a:rPr lang="en-US" b="1" dirty="0">
                <a:solidFill>
                  <a:prstClr val="black"/>
                </a:solidFill>
              </a:rPr>
              <a:t>Docker Support</a:t>
            </a:r>
          </a:p>
        </p:txBody>
      </p:sp>
      <p:sp>
        <p:nvSpPr>
          <p:cNvPr id="2" name="Rectangle 1"/>
          <p:cNvSpPr/>
          <p:nvPr/>
        </p:nvSpPr>
        <p:spPr>
          <a:xfrm>
            <a:off x="343885" y="1149995"/>
            <a:ext cx="8640960" cy="4524315"/>
          </a:xfrm>
          <a:prstGeom prst="rect">
            <a:avLst/>
          </a:prstGeom>
        </p:spPr>
        <p:txBody>
          <a:bodyPr wrap="square">
            <a:spAutoFit/>
          </a:bodyPr>
          <a:lstStyle/>
          <a:p>
            <a:r>
              <a:rPr lang="en-US" dirty="0">
                <a:solidFill>
                  <a:srgbClr val="000000"/>
                </a:solidFill>
                <a:latin typeface="Verdana" panose="020B0604030504040204" pitchFamily="34" charset="0"/>
              </a:rPr>
              <a:t>Docker is a container management service. The keywords of Docker </a:t>
            </a:r>
            <a:r>
              <a:rPr lang="en-US" dirty="0" smtClean="0">
                <a:solidFill>
                  <a:srgbClr val="000000"/>
                </a:solidFill>
                <a:latin typeface="Verdana" panose="020B0604030504040204" pitchFamily="34" charset="0"/>
              </a:rPr>
              <a:t>      are</a:t>
            </a:r>
            <a:r>
              <a:rPr lang="en-US" dirty="0">
                <a:solidFill>
                  <a:srgbClr val="000000"/>
                </a:solidFill>
                <a:latin typeface="Verdana" panose="020B0604030504040204" pitchFamily="34" charset="0"/>
              </a:rPr>
              <a:t> </a:t>
            </a:r>
            <a:r>
              <a:rPr lang="en-US" b="1" dirty="0">
                <a:solidFill>
                  <a:srgbClr val="000000"/>
                </a:solidFill>
                <a:latin typeface="Verdana" panose="020B0604030504040204" pitchFamily="34" charset="0"/>
              </a:rPr>
              <a:t>develop, ship</a:t>
            </a:r>
            <a:r>
              <a:rPr lang="en-US" dirty="0">
                <a:solidFill>
                  <a:srgbClr val="000000"/>
                </a:solidFill>
                <a:latin typeface="Verdana" panose="020B0604030504040204" pitchFamily="34" charset="0"/>
              </a:rPr>
              <a:t> and </a:t>
            </a:r>
            <a:r>
              <a:rPr lang="en-US" b="1" dirty="0">
                <a:solidFill>
                  <a:srgbClr val="000000"/>
                </a:solidFill>
                <a:latin typeface="Verdana" panose="020B0604030504040204" pitchFamily="34" charset="0"/>
              </a:rPr>
              <a:t>run</a:t>
            </a:r>
            <a:r>
              <a:rPr lang="en-US" dirty="0">
                <a:solidFill>
                  <a:srgbClr val="000000"/>
                </a:solidFill>
                <a:latin typeface="Verdana" panose="020B0604030504040204" pitchFamily="34" charset="0"/>
              </a:rPr>
              <a:t> anywhere. The whole idea of Docker is </a:t>
            </a:r>
            <a:r>
              <a:rPr lang="en-US" dirty="0" smtClean="0">
                <a:solidFill>
                  <a:srgbClr val="000000"/>
                </a:solidFill>
                <a:latin typeface="Verdana" panose="020B0604030504040204" pitchFamily="34" charset="0"/>
              </a:rPr>
              <a:t>for     </a:t>
            </a:r>
            <a:r>
              <a:rPr lang="en-US" dirty="0">
                <a:solidFill>
                  <a:srgbClr val="000000"/>
                </a:solidFill>
                <a:latin typeface="Verdana" panose="020B0604030504040204" pitchFamily="34" charset="0"/>
              </a:rPr>
              <a:t>developers to easily develop applications, ship them into containers </a:t>
            </a:r>
            <a:r>
              <a:rPr lang="en-US" dirty="0" smtClean="0">
                <a:solidFill>
                  <a:srgbClr val="000000"/>
                </a:solidFill>
                <a:latin typeface="Verdana" panose="020B0604030504040204" pitchFamily="34" charset="0"/>
              </a:rPr>
              <a:t>       which </a:t>
            </a:r>
            <a:r>
              <a:rPr lang="en-US" dirty="0">
                <a:solidFill>
                  <a:srgbClr val="000000"/>
                </a:solidFill>
                <a:latin typeface="Verdana" panose="020B0604030504040204" pitchFamily="34" charset="0"/>
              </a:rPr>
              <a:t>can then be deployed anywhere</a:t>
            </a:r>
            <a:r>
              <a:rPr lang="en-US" dirty="0" smtClean="0">
                <a:solidFill>
                  <a:srgbClr val="000000"/>
                </a:solidFill>
                <a:latin typeface="Verdana" panose="020B0604030504040204" pitchFamily="34" charset="0"/>
              </a:rPr>
              <a:t>.</a:t>
            </a:r>
          </a:p>
          <a:p>
            <a:endParaRPr lang="en-US" dirty="0">
              <a:solidFill>
                <a:srgbClr val="000000"/>
              </a:solidFill>
              <a:latin typeface="Verdana" panose="020B0604030504040204" pitchFamily="34" charset="0"/>
            </a:endParaRPr>
          </a:p>
          <a:p>
            <a:r>
              <a:rPr lang="en-US" dirty="0"/>
              <a:t>With containers, it becomes easier for teams across different units, such as </a:t>
            </a:r>
            <a:r>
              <a:rPr lang="en-US" dirty="0" smtClean="0"/>
              <a:t>        development</a:t>
            </a:r>
            <a:r>
              <a:rPr lang="en-US" dirty="0"/>
              <a:t>, QA and Operations to work seamlessly across applications.</a:t>
            </a:r>
          </a:p>
          <a:p>
            <a:endParaRPr lang="en-US" dirty="0" smtClean="0"/>
          </a:p>
          <a:p>
            <a:r>
              <a:rPr lang="en-US" dirty="0" smtClean="0"/>
              <a:t>You </a:t>
            </a:r>
            <a:r>
              <a:rPr lang="en-US" dirty="0"/>
              <a:t>can deploy Docker containers anywhere, on any physical and virtual </a:t>
            </a:r>
            <a:r>
              <a:rPr lang="en-US" dirty="0" smtClean="0"/>
              <a:t>           machines </a:t>
            </a:r>
            <a:r>
              <a:rPr lang="en-US" dirty="0"/>
              <a:t>and even on the cloud.</a:t>
            </a:r>
          </a:p>
          <a:p>
            <a:endParaRPr lang="en-US" dirty="0" smtClean="0"/>
          </a:p>
          <a:p>
            <a:r>
              <a:rPr lang="en-US" dirty="0" smtClean="0"/>
              <a:t>Since </a:t>
            </a:r>
            <a:r>
              <a:rPr lang="en-US" dirty="0"/>
              <a:t>Docker containers are pretty lightweight, they are very easily scalable.</a:t>
            </a:r>
          </a:p>
          <a:p>
            <a:endParaRPr lang="en-US" dirty="0" smtClean="0">
              <a:solidFill>
                <a:srgbClr val="000000"/>
              </a:solidFill>
              <a:latin typeface="Verdana" panose="020B0604030504040204" pitchFamily="34" charset="0"/>
            </a:endParaRPr>
          </a:p>
          <a:p>
            <a:endParaRPr lang="en-US" dirty="0">
              <a:solidFill>
                <a:srgbClr val="000000"/>
              </a:solidFill>
              <a:latin typeface="Verdana" panose="020B0604030504040204" pitchFamily="34" charset="0"/>
            </a:endParaRPr>
          </a:p>
          <a:p>
            <a:endParaRPr lang="en-US" dirty="0" smtClean="0">
              <a:solidFill>
                <a:srgbClr val="000000"/>
              </a:solidFill>
              <a:latin typeface="Verdana" panose="020B0604030504040204" pitchFamily="34" charset="0"/>
            </a:endParaRPr>
          </a:p>
          <a:p>
            <a:endParaRPr lang="en-US" dirty="0"/>
          </a:p>
        </p:txBody>
      </p:sp>
    </p:spTree>
    <p:extLst>
      <p:ext uri="{BB962C8B-B14F-4D97-AF65-F5344CB8AC3E}">
        <p14:creationId xmlns:p14="http://schemas.microsoft.com/office/powerpoint/2010/main" val="1461283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5339860" cy="646331"/>
          </a:xfrm>
          <a:prstGeom prst="rect">
            <a:avLst/>
          </a:prstGeom>
        </p:spPr>
        <p:txBody>
          <a:bodyPr wrap="none">
            <a:spAutoFit/>
          </a:bodyPr>
          <a:lstStyle/>
          <a:p>
            <a:r>
              <a:rPr lang="en-US" b="1" dirty="0" smtClean="0"/>
              <a:t>             Cancel </a:t>
            </a:r>
            <a:r>
              <a:rPr lang="en-US" b="1" dirty="0"/>
              <a:t>SQL Instead of Killing Session</a:t>
            </a:r>
          </a:p>
          <a:p>
            <a:endParaRPr lang="en-IN" b="1" i="0" dirty="0">
              <a:solidFill>
                <a:srgbClr val="FF0000"/>
              </a:solidFill>
              <a:effectLst/>
              <a:latin typeface="Arial"/>
            </a:endParaRPr>
          </a:p>
        </p:txBody>
      </p:sp>
    </p:spTree>
    <p:extLst>
      <p:ext uri="{BB962C8B-B14F-4D97-AF65-F5344CB8AC3E}">
        <p14:creationId xmlns:p14="http://schemas.microsoft.com/office/powerpoint/2010/main" val="36653725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51520" y="1059582"/>
            <a:ext cx="184731" cy="492443"/>
          </a:xfrm>
          <a:prstGeom prst="rect">
            <a:avLst/>
          </a:prstGeom>
        </p:spPr>
        <p:txBody>
          <a:bodyPr wrap="none">
            <a:spAutoFit/>
          </a:bodyPr>
          <a:lstStyle/>
          <a:p>
            <a:endParaRPr lang="en-US" sz="1400" b="1" dirty="0">
              <a:solidFill>
                <a:srgbClr val="FF0000"/>
              </a:solidFill>
            </a:endParaRPr>
          </a:p>
          <a:p>
            <a:endParaRPr lang="en-US" sz="1200" dirty="0">
              <a:solidFill>
                <a:prstClr val="black"/>
              </a:solidFill>
            </a:endParaRPr>
          </a:p>
        </p:txBody>
      </p:sp>
      <p:sp>
        <p:nvSpPr>
          <p:cNvPr id="4" name="Rectangle 3"/>
          <p:cNvSpPr/>
          <p:nvPr/>
        </p:nvSpPr>
        <p:spPr>
          <a:xfrm>
            <a:off x="179512" y="987574"/>
            <a:ext cx="8784976" cy="3323987"/>
          </a:xfrm>
          <a:prstGeom prst="rect">
            <a:avLst/>
          </a:prstGeom>
        </p:spPr>
        <p:txBody>
          <a:bodyPr wrap="square">
            <a:spAutoFit/>
          </a:bodyPr>
          <a:lstStyle/>
          <a:p>
            <a:endParaRPr lang="en-US" dirty="0">
              <a:solidFill>
                <a:srgbClr val="727272"/>
              </a:solidFill>
              <a:latin typeface="Open Sans"/>
            </a:endParaRPr>
          </a:p>
          <a:p>
            <a:r>
              <a:rPr lang="en-US" sz="1600" dirty="0">
                <a:solidFill>
                  <a:prstClr val="black"/>
                </a:solidFill>
              </a:rPr>
              <a:t>Oracle Database is fully supported on Docker for</a:t>
            </a:r>
          </a:p>
          <a:p>
            <a:pPr fontAlgn="t"/>
            <a:r>
              <a:rPr lang="en-US" sz="1600" dirty="0">
                <a:solidFill>
                  <a:prstClr val="black"/>
                </a:solidFill>
              </a:rPr>
              <a:t>Oracle Linux 7</a:t>
            </a:r>
          </a:p>
          <a:p>
            <a:pPr fontAlgn="t"/>
            <a:r>
              <a:rPr lang="en-US" sz="1600" dirty="0" smtClean="0">
                <a:solidFill>
                  <a:prstClr val="black"/>
                </a:solidFill>
              </a:rPr>
              <a:t>Red </a:t>
            </a:r>
            <a:r>
              <a:rPr lang="en-US" sz="1600" dirty="0">
                <a:solidFill>
                  <a:prstClr val="black"/>
                </a:solidFill>
              </a:rPr>
              <a:t>Hat Enterprise Linux 7</a:t>
            </a:r>
          </a:p>
          <a:p>
            <a:r>
              <a:rPr lang="en-US" sz="1600" dirty="0">
                <a:solidFill>
                  <a:prstClr val="black"/>
                </a:solidFill>
              </a:rPr>
              <a:t>** Oracle RAC is not supported on Docker “CURRENTLY” but in Oracle 18c Oracle RAC </a:t>
            </a:r>
            <a:r>
              <a:rPr lang="en-US" sz="1600" dirty="0" smtClean="0">
                <a:solidFill>
                  <a:prstClr val="black"/>
                </a:solidFill>
              </a:rPr>
              <a:t>       support </a:t>
            </a:r>
            <a:r>
              <a:rPr lang="en-US" sz="1600" dirty="0">
                <a:solidFill>
                  <a:prstClr val="black"/>
                </a:solidFill>
              </a:rPr>
              <a:t>is coming</a:t>
            </a:r>
          </a:p>
          <a:p>
            <a:endParaRPr lang="en-US" sz="1600" dirty="0" smtClean="0">
              <a:solidFill>
                <a:prstClr val="black"/>
              </a:solidFill>
            </a:endParaRPr>
          </a:p>
          <a:p>
            <a:r>
              <a:rPr lang="en-US" sz="1600" dirty="0" smtClean="0">
                <a:solidFill>
                  <a:prstClr val="black"/>
                </a:solidFill>
              </a:rPr>
              <a:t>MOS </a:t>
            </a:r>
            <a:r>
              <a:rPr lang="en-US" sz="1600" dirty="0">
                <a:solidFill>
                  <a:prstClr val="black"/>
                </a:solidFill>
              </a:rPr>
              <a:t>Note: Oracle Support for Database Running on Docker (Doc ID 2216342.1)</a:t>
            </a:r>
          </a:p>
          <a:p>
            <a:r>
              <a:rPr lang="en-US" sz="1600" dirty="0">
                <a:solidFill>
                  <a:prstClr val="black"/>
                </a:solidFill>
              </a:rPr>
              <a:t>Oracle 12.2.0.1 &amp; 12.1.0.2 images are available on Oracle Container Registry</a:t>
            </a:r>
          </a:p>
          <a:p>
            <a:pPr fontAlgn="t"/>
            <a:r>
              <a:rPr lang="en-US" sz="1600" dirty="0">
                <a:solidFill>
                  <a:prstClr val="black"/>
                </a:solidFill>
                <a:hlinkClick r:id="rId3"/>
              </a:rPr>
              <a:t>https://container-registry.oracle.com</a:t>
            </a:r>
            <a:endParaRPr lang="en-US" sz="1600" dirty="0">
              <a:solidFill>
                <a:prstClr val="black"/>
              </a:solidFill>
            </a:endParaRPr>
          </a:p>
          <a:p>
            <a:endParaRPr lang="en-US" sz="1600" dirty="0" smtClean="0">
              <a:solidFill>
                <a:prstClr val="black"/>
              </a:solidFill>
            </a:endParaRPr>
          </a:p>
          <a:p>
            <a:r>
              <a:rPr lang="en-US" sz="1600" dirty="0" smtClean="0">
                <a:solidFill>
                  <a:prstClr val="black"/>
                </a:solidFill>
              </a:rPr>
              <a:t>Docker </a:t>
            </a:r>
            <a:r>
              <a:rPr lang="en-US" sz="1600" dirty="0">
                <a:solidFill>
                  <a:prstClr val="black"/>
                </a:solidFill>
              </a:rPr>
              <a:t>build files also available at</a:t>
            </a:r>
          </a:p>
          <a:p>
            <a:pPr fontAlgn="t">
              <a:buFont typeface="Arial" panose="020B0604020202020204" pitchFamily="34" charset="0"/>
              <a:buChar char="•"/>
            </a:pPr>
            <a:r>
              <a:rPr lang="en-US" sz="1600" dirty="0">
                <a:solidFill>
                  <a:prstClr val="black"/>
                </a:solidFill>
                <a:hlinkClick r:id="rId4"/>
              </a:rPr>
              <a:t>https://github.com/oracle/docker-images</a:t>
            </a:r>
            <a:endParaRPr lang="en-US" sz="1600" dirty="0">
              <a:solidFill>
                <a:prstClr val="black"/>
              </a:solidFill>
            </a:endParaRPr>
          </a:p>
        </p:txBody>
      </p:sp>
      <p:sp>
        <p:nvSpPr>
          <p:cNvPr id="7" name="Rectangle 6"/>
          <p:cNvSpPr/>
          <p:nvPr/>
        </p:nvSpPr>
        <p:spPr>
          <a:xfrm>
            <a:off x="179512" y="378445"/>
            <a:ext cx="1915909" cy="369332"/>
          </a:xfrm>
          <a:prstGeom prst="rect">
            <a:avLst/>
          </a:prstGeom>
        </p:spPr>
        <p:txBody>
          <a:bodyPr wrap="none">
            <a:spAutoFit/>
          </a:bodyPr>
          <a:lstStyle/>
          <a:p>
            <a:r>
              <a:rPr lang="en-US" b="1" dirty="0">
                <a:solidFill>
                  <a:prstClr val="black"/>
                </a:solidFill>
              </a:rPr>
              <a:t>Docker Support</a:t>
            </a:r>
          </a:p>
        </p:txBody>
      </p:sp>
    </p:spTree>
    <p:extLst>
      <p:ext uri="{BB962C8B-B14F-4D97-AF65-F5344CB8AC3E}">
        <p14:creationId xmlns:p14="http://schemas.microsoft.com/office/powerpoint/2010/main" val="26785813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2355726"/>
            <a:ext cx="184731" cy="369332"/>
          </a:xfrm>
          <a:prstGeom prst="rect">
            <a:avLst/>
          </a:prstGeom>
        </p:spPr>
        <p:txBody>
          <a:bodyPr wrap="none">
            <a:spAutoFit/>
          </a:bodyPr>
          <a:lstStyle/>
          <a:p>
            <a:endParaRPr lang="en-IN" b="1" dirty="0">
              <a:solidFill>
                <a:srgbClr val="FF0000"/>
              </a:solidFill>
              <a:latin typeface="Arial"/>
            </a:endParaRPr>
          </a:p>
        </p:txBody>
      </p:sp>
      <p:sp>
        <p:nvSpPr>
          <p:cNvPr id="2" name="Rectangle 1"/>
          <p:cNvSpPr/>
          <p:nvPr/>
        </p:nvSpPr>
        <p:spPr>
          <a:xfrm>
            <a:off x="2987824" y="2355726"/>
            <a:ext cx="1800814" cy="646331"/>
          </a:xfrm>
          <a:prstGeom prst="rect">
            <a:avLst/>
          </a:prstGeom>
        </p:spPr>
        <p:txBody>
          <a:bodyPr wrap="none">
            <a:spAutoFit/>
          </a:bodyPr>
          <a:lstStyle/>
          <a:p>
            <a:r>
              <a:rPr lang="en-US" b="1" dirty="0" smtClean="0">
                <a:solidFill>
                  <a:prstClr val="black"/>
                </a:solidFill>
              </a:rPr>
              <a:t>   </a:t>
            </a:r>
            <a:r>
              <a:rPr lang="en-IN" altLang="en-US" b="1" dirty="0"/>
              <a:t>THANK YOU</a:t>
            </a:r>
          </a:p>
          <a:p>
            <a:r>
              <a:rPr lang="en-US" b="1" dirty="0" smtClean="0">
                <a:solidFill>
                  <a:prstClr val="black"/>
                </a:solidFill>
              </a:rPr>
              <a:t>       </a:t>
            </a:r>
            <a:endParaRPr lang="en-US"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2706138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87311" y="947732"/>
            <a:ext cx="8928992" cy="3636242"/>
          </a:xfrm>
        </p:spPr>
        <p:txBody>
          <a:bodyPr/>
          <a:lstStyle/>
          <a:p>
            <a:r>
              <a:rPr lang="en-US" sz="1200" dirty="0"/>
              <a:t>Oracle 18c is really Oracle 12.2.0.2</a:t>
            </a:r>
            <a:endParaRPr lang="en-IN" sz="1200" dirty="0" smtClean="0">
              <a:solidFill>
                <a:srgbClr val="FF0000"/>
              </a:solidFill>
            </a:endParaRPr>
          </a:p>
          <a:p>
            <a:r>
              <a:rPr lang="en-IN" sz="1200" dirty="0" smtClean="0">
                <a:solidFill>
                  <a:srgbClr val="FF0000"/>
                </a:solidFill>
              </a:rPr>
              <a:t>Step:1</a:t>
            </a:r>
          </a:p>
          <a:p>
            <a:endParaRPr lang="en-IN" sz="1200" dirty="0">
              <a:solidFill>
                <a:srgbClr val="FF0000"/>
              </a:solidFill>
            </a:endParaRPr>
          </a:p>
          <a:p>
            <a:endParaRPr lang="en-IN" sz="1200" dirty="0">
              <a:solidFill>
                <a:srgbClr val="FF0000"/>
              </a:solidFill>
            </a:endParaRPr>
          </a:p>
          <a:p>
            <a:endParaRPr lang="en-IN" sz="1200" dirty="0">
              <a:solidFill>
                <a:srgbClr val="FF0000"/>
              </a:solidFill>
            </a:endParaRPr>
          </a:p>
          <a:p>
            <a:endParaRPr lang="en-IN" sz="1200" dirty="0">
              <a:solidFill>
                <a:srgbClr val="FF0000"/>
              </a:solidFill>
            </a:endParaRPr>
          </a:p>
          <a:p>
            <a:endParaRPr lang="en-US" altLang="ko-KR" sz="1200" dirty="0" smtClean="0"/>
          </a:p>
          <a:p>
            <a:endParaRPr lang="en-US" altLang="ko-KR" sz="1200" dirty="0" smtClean="0">
              <a:solidFill>
                <a:srgbClr val="FF0000"/>
              </a:solidFill>
            </a:endParaRPr>
          </a:p>
          <a:p>
            <a:r>
              <a:rPr lang="en-US" altLang="ko-KR" sz="1200" dirty="0" smtClean="0">
                <a:solidFill>
                  <a:srgbClr val="FF0000"/>
                </a:solidFill>
              </a:rPr>
              <a:t>Step:2</a:t>
            </a:r>
          </a:p>
          <a:p>
            <a:endParaRPr lang="en-US" altLang="ko-KR" sz="1200" dirty="0">
              <a:solidFill>
                <a:srgbClr val="FF0000"/>
              </a:solidFill>
            </a:endParaRPr>
          </a:p>
          <a:p>
            <a:r>
              <a:rPr lang="en-US" altLang="ko-KR" sz="1200" dirty="0"/>
              <a:t>SQL&gt; select distinct </a:t>
            </a:r>
            <a:r>
              <a:rPr lang="en-US" altLang="ko-KR" sz="1200" dirty="0" err="1"/>
              <a:t>sid</a:t>
            </a:r>
            <a:r>
              <a:rPr lang="en-US" altLang="ko-KR" sz="1200" dirty="0"/>
              <a:t> from </a:t>
            </a:r>
            <a:r>
              <a:rPr lang="en-US" altLang="ko-KR" sz="1200" dirty="0" err="1"/>
              <a:t>v$mystat</a:t>
            </a:r>
            <a:r>
              <a:rPr lang="en-US" altLang="ko-KR" sz="1200" dirty="0"/>
              <a:t>;</a:t>
            </a:r>
          </a:p>
          <a:p>
            <a:endParaRPr lang="en-US" altLang="ko-KR" sz="1200" dirty="0"/>
          </a:p>
          <a:p>
            <a:r>
              <a:rPr lang="en-US" altLang="ko-KR" sz="1200" dirty="0"/>
              <a:t>       SID</a:t>
            </a:r>
          </a:p>
          <a:p>
            <a:r>
              <a:rPr lang="en-US" altLang="ko-KR" sz="1200" dirty="0"/>
              <a:t>----------</a:t>
            </a:r>
          </a:p>
          <a:p>
            <a:r>
              <a:rPr lang="en-US" altLang="ko-KR" sz="1200" dirty="0"/>
              <a:t>       285</a:t>
            </a:r>
          </a:p>
          <a:p>
            <a:endParaRPr lang="en-US" altLang="ko-KR" sz="1200" dirty="0" smtClean="0">
              <a:solidFill>
                <a:srgbClr val="FF0000"/>
              </a:solidFill>
            </a:endParaRPr>
          </a:p>
          <a:p>
            <a:r>
              <a:rPr lang="en-US" altLang="ko-KR" sz="1200" dirty="0" smtClean="0">
                <a:solidFill>
                  <a:srgbClr val="FF0000"/>
                </a:solidFill>
              </a:rPr>
              <a:t>Step:3</a:t>
            </a:r>
            <a:endParaRPr lang="en-US" altLang="ko-KR" sz="1200" dirty="0">
              <a:solidFill>
                <a:srgbClr val="FF0000"/>
              </a:solidFill>
            </a:endParaRPr>
          </a:p>
          <a:p>
            <a:r>
              <a:rPr lang="en-US" altLang="ko-KR" sz="1200" dirty="0"/>
              <a:t>SQL&gt; begin loop null; end loop; end;</a:t>
            </a:r>
          </a:p>
          <a:p>
            <a:r>
              <a:rPr lang="en-US" altLang="ko-KR" sz="1200" dirty="0"/>
              <a:t>  2  /</a:t>
            </a:r>
          </a:p>
          <a:p>
            <a:endParaRPr lang="ko-KR" altLang="en-US" dirty="0">
              <a:latin typeface="Arial" pitchFamily="34" charset="0"/>
              <a:cs typeface="Arial" pitchFamily="34" charset="0"/>
            </a:endParaRPr>
          </a:p>
        </p:txBody>
      </p:sp>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87524" y="1563638"/>
            <a:ext cx="8568952" cy="1015663"/>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SQL&gt; select </a:t>
            </a:r>
            <a:r>
              <a:rPr lang="en-US" sz="1200" dirty="0" err="1">
                <a:latin typeface="Arial" panose="020B0604020202020204" pitchFamily="34" charset="0"/>
                <a:cs typeface="Arial" panose="020B0604020202020204" pitchFamily="34" charset="0"/>
              </a:rPr>
              <a:t>banner_full</a:t>
            </a:r>
            <a:r>
              <a:rPr lang="en-US" sz="1200" dirty="0">
                <a:latin typeface="Arial" panose="020B0604020202020204" pitchFamily="34" charset="0"/>
                <a:cs typeface="Arial" panose="020B0604020202020204" pitchFamily="34" charset="0"/>
              </a:rPr>
              <a:t> from </a:t>
            </a:r>
            <a:r>
              <a:rPr lang="en-US" sz="1200" dirty="0" err="1">
                <a:latin typeface="Arial" panose="020B0604020202020204" pitchFamily="34" charset="0"/>
                <a:cs typeface="Arial" panose="020B0604020202020204" pitchFamily="34" charset="0"/>
              </a:rPr>
              <a:t>v$version</a:t>
            </a:r>
            <a:r>
              <a:rPr lang="en-US"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BANNER_FULL</a:t>
            </a:r>
          </a:p>
          <a:p>
            <a:r>
              <a:rPr lang="en-US" sz="1200" dirty="0">
                <a:latin typeface="Arial" panose="020B0604020202020204" pitchFamily="34" charset="0"/>
                <a:cs typeface="Arial" panose="020B0604020202020204" pitchFamily="34" charset="0"/>
              </a:rPr>
              <a:t>--------------------------------------------------------------------------------</a:t>
            </a:r>
          </a:p>
          <a:p>
            <a:r>
              <a:rPr lang="en-US" sz="1200" dirty="0">
                <a:latin typeface="Arial" panose="020B0604020202020204" pitchFamily="34" charset="0"/>
                <a:cs typeface="Arial" panose="020B0604020202020204" pitchFamily="34" charset="0"/>
              </a:rPr>
              <a:t>Oracle Database 18c Enterprise Edition Release 18.0.0.0.0 </a:t>
            </a:r>
            <a:r>
              <a:rPr lang="en-US" sz="1200" dirty="0" smtClean="0">
                <a:latin typeface="Arial" panose="020B0604020202020204" pitchFamily="34" charset="0"/>
                <a:cs typeface="Arial" panose="020B0604020202020204" pitchFamily="34" charset="0"/>
              </a:rPr>
              <a:t>– Production Version </a:t>
            </a:r>
            <a:r>
              <a:rPr lang="en-US" sz="1200" dirty="0">
                <a:latin typeface="Arial" panose="020B0604020202020204" pitchFamily="34" charset="0"/>
                <a:cs typeface="Arial" panose="020B0604020202020204" pitchFamily="34" charset="0"/>
              </a:rPr>
              <a:t>18.1.0.0.0</a:t>
            </a:r>
          </a:p>
        </p:txBody>
      </p:sp>
      <p:sp>
        <p:nvSpPr>
          <p:cNvPr id="4" name="Rectangle 3"/>
          <p:cNvSpPr/>
          <p:nvPr/>
        </p:nvSpPr>
        <p:spPr>
          <a:xfrm>
            <a:off x="211020" y="161494"/>
            <a:ext cx="7313308" cy="369332"/>
          </a:xfrm>
          <a:prstGeom prst="rect">
            <a:avLst/>
          </a:prstGeom>
        </p:spPr>
        <p:txBody>
          <a:bodyPr wrap="square">
            <a:spAutoFit/>
          </a:bodyPr>
          <a:lstStyle/>
          <a:p>
            <a:r>
              <a:rPr lang="en-US" dirty="0"/>
              <a:t>SQL statement without using Resource Manager techniques</a:t>
            </a:r>
            <a:endParaRPr lang="en-IN" b="1" dirty="0">
              <a:solidFill>
                <a:srgbClr val="FF0000"/>
              </a:solidFill>
              <a:latin typeface="Arial"/>
            </a:endParaRPr>
          </a:p>
        </p:txBody>
      </p:sp>
    </p:spTree>
    <p:extLst>
      <p:ext uri="{BB962C8B-B14F-4D97-AF65-F5344CB8AC3E}">
        <p14:creationId xmlns:p14="http://schemas.microsoft.com/office/powerpoint/2010/main" val="551929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107504" y="1059583"/>
            <a:ext cx="8928992" cy="3636242"/>
          </a:xfrm>
        </p:spPr>
        <p:txBody>
          <a:bodyPr/>
          <a:lstStyle/>
          <a:p>
            <a:endParaRPr lang="en-IN" dirty="0" smtClean="0">
              <a:solidFill>
                <a:srgbClr val="FF0000"/>
              </a:solidFill>
            </a:endParaRPr>
          </a:p>
          <a:p>
            <a:endParaRPr lang="en-IN" dirty="0">
              <a:solidFill>
                <a:srgbClr val="FF0000"/>
              </a:solidFill>
            </a:endParaRPr>
          </a:p>
          <a:p>
            <a:endParaRPr lang="en-IN" dirty="0">
              <a:solidFill>
                <a:srgbClr val="FF0000"/>
              </a:solidFill>
            </a:endParaRPr>
          </a:p>
          <a:p>
            <a:endParaRPr lang="en-IN" dirty="0">
              <a:solidFill>
                <a:srgbClr val="FF0000"/>
              </a:solidFill>
            </a:endParaRPr>
          </a:p>
          <a:p>
            <a:endParaRPr lang="en-IN" dirty="0">
              <a:solidFill>
                <a:srgbClr val="FF0000"/>
              </a:solidFill>
            </a:endParaRPr>
          </a:p>
          <a:p>
            <a:endParaRPr lang="ko-KR" altLang="en-US" dirty="0">
              <a:latin typeface="Arial" pitchFamily="34" charset="0"/>
              <a:cs typeface="Arial" pitchFamily="34" charset="0"/>
            </a:endParaRPr>
          </a:p>
        </p:txBody>
      </p:sp>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11020" y="161494"/>
            <a:ext cx="7313308" cy="369332"/>
          </a:xfrm>
          <a:prstGeom prst="rect">
            <a:avLst/>
          </a:prstGeom>
        </p:spPr>
        <p:txBody>
          <a:bodyPr wrap="square">
            <a:spAutoFit/>
          </a:bodyPr>
          <a:lstStyle/>
          <a:p>
            <a:r>
              <a:rPr lang="en-US" dirty="0"/>
              <a:t>SQL statement without using Resource Manager techniques</a:t>
            </a:r>
            <a:endParaRPr lang="en-IN" b="1" dirty="0">
              <a:solidFill>
                <a:srgbClr val="FF0000"/>
              </a:solidFill>
              <a:latin typeface="Arial"/>
            </a:endParaRPr>
          </a:p>
        </p:txBody>
      </p:sp>
      <p:sp>
        <p:nvSpPr>
          <p:cNvPr id="2" name="Rectangle 1"/>
          <p:cNvSpPr/>
          <p:nvPr/>
        </p:nvSpPr>
        <p:spPr>
          <a:xfrm>
            <a:off x="301284" y="988516"/>
            <a:ext cx="8788964" cy="3231654"/>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SQL&gt; select </a:t>
            </a:r>
            <a:r>
              <a:rPr lang="en-US" sz="1200" dirty="0" err="1">
                <a:latin typeface="Arial" panose="020B0604020202020204" pitchFamily="34" charset="0"/>
                <a:cs typeface="Arial" panose="020B0604020202020204" pitchFamily="34" charset="0"/>
              </a:rPr>
              <a:t>sql_text,sql_id</a:t>
            </a:r>
            <a:r>
              <a:rPr lang="en-US" sz="1200" dirty="0">
                <a:latin typeface="Arial" panose="020B0604020202020204" pitchFamily="34" charset="0"/>
                <a:cs typeface="Arial" panose="020B0604020202020204" pitchFamily="34" charset="0"/>
              </a:rPr>
              <a:t> from </a:t>
            </a:r>
            <a:r>
              <a:rPr lang="en-US" sz="1200" dirty="0" err="1">
                <a:latin typeface="Arial" panose="020B0604020202020204" pitchFamily="34" charset="0"/>
                <a:cs typeface="Arial" panose="020B0604020202020204" pitchFamily="34" charset="0"/>
              </a:rPr>
              <a:t>v$sql</a:t>
            </a:r>
            <a:r>
              <a:rPr lang="en-US" sz="1200" dirty="0">
                <a:latin typeface="Arial" panose="020B0604020202020204" pitchFamily="34" charset="0"/>
                <a:cs typeface="Arial" panose="020B0604020202020204" pitchFamily="34" charset="0"/>
              </a:rPr>
              <a:t> where </a:t>
            </a:r>
            <a:r>
              <a:rPr lang="en-US" sz="1200" dirty="0" err="1">
                <a:latin typeface="Arial" panose="020B0604020202020204" pitchFamily="34" charset="0"/>
                <a:cs typeface="Arial" panose="020B0604020202020204" pitchFamily="34" charset="0"/>
              </a:rPr>
              <a:t>sql_text</a:t>
            </a:r>
            <a:r>
              <a:rPr lang="en-US" sz="1200" dirty="0">
                <a:latin typeface="Arial" panose="020B0604020202020204" pitchFamily="34" charset="0"/>
                <a:cs typeface="Arial" panose="020B0604020202020204" pitchFamily="34" charset="0"/>
              </a:rPr>
              <a:t> like '%loop null; end loop%';</a:t>
            </a:r>
          </a:p>
          <a:p>
            <a:endParaRPr lang="en-US" sz="1200"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SQL_TEXT   SQL_ID</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a:t>
            </a:r>
          </a:p>
          <a:p>
            <a:r>
              <a:rPr lang="en-US" sz="1200" dirty="0">
                <a:latin typeface="Arial" panose="020B0604020202020204" pitchFamily="34" charset="0"/>
                <a:cs typeface="Arial" panose="020B0604020202020204" pitchFamily="34" charset="0"/>
              </a:rPr>
              <a:t>begin loop null; end loop; end;</a:t>
            </a:r>
          </a:p>
          <a:p>
            <a:r>
              <a:rPr lang="en-US" sz="1200" dirty="0">
                <a:solidFill>
                  <a:srgbClr val="FF0000"/>
                </a:solidFill>
                <a:latin typeface="Arial" panose="020B0604020202020204" pitchFamily="34" charset="0"/>
                <a:cs typeface="Arial" panose="020B0604020202020204" pitchFamily="34" charset="0"/>
              </a:rPr>
              <a:t>8gadd3yhtd150</a:t>
            </a:r>
          </a:p>
          <a:p>
            <a:endParaRPr lang="en-US" sz="1200"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SQL</a:t>
            </a:r>
            <a:r>
              <a:rPr lang="en-US" sz="1200" dirty="0">
                <a:latin typeface="Arial" panose="020B0604020202020204" pitchFamily="34" charset="0"/>
                <a:cs typeface="Arial" panose="020B0604020202020204" pitchFamily="34" charset="0"/>
              </a:rPr>
              <a:t>&gt; select serial# from </a:t>
            </a:r>
            <a:r>
              <a:rPr lang="en-US" sz="1200" dirty="0" err="1">
                <a:latin typeface="Arial" panose="020B0604020202020204" pitchFamily="34" charset="0"/>
                <a:cs typeface="Arial" panose="020B0604020202020204" pitchFamily="34" charset="0"/>
              </a:rPr>
              <a:t>v$session</a:t>
            </a:r>
            <a:r>
              <a:rPr lang="en-US" sz="1200" dirty="0">
                <a:latin typeface="Arial" panose="020B0604020202020204" pitchFamily="34" charset="0"/>
                <a:cs typeface="Arial" panose="020B0604020202020204" pitchFamily="34" charset="0"/>
              </a:rPr>
              <a:t> where </a:t>
            </a:r>
            <a:r>
              <a:rPr lang="en-US" sz="1200" dirty="0" err="1">
                <a:latin typeface="Arial" panose="020B0604020202020204" pitchFamily="34" charset="0"/>
                <a:cs typeface="Arial" panose="020B0604020202020204" pitchFamily="34" charset="0"/>
              </a:rPr>
              <a:t>sid</a:t>
            </a:r>
            <a:r>
              <a:rPr lang="en-US" sz="1200" dirty="0">
                <a:latin typeface="Arial" panose="020B0604020202020204" pitchFamily="34" charset="0"/>
                <a:cs typeface="Arial" panose="020B0604020202020204" pitchFamily="34" charset="0"/>
              </a:rPr>
              <a:t>=285;</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SERIAL#</a:t>
            </a:r>
          </a:p>
          <a:p>
            <a:r>
              <a:rPr lang="en-US" sz="1200" dirty="0">
                <a:latin typeface="Arial" panose="020B0604020202020204" pitchFamily="34" charset="0"/>
                <a:cs typeface="Arial" panose="020B0604020202020204" pitchFamily="34" charset="0"/>
              </a:rPr>
              <a:t>----------</a:t>
            </a:r>
          </a:p>
          <a:p>
            <a:r>
              <a:rPr lang="en-US" sz="1200" dirty="0">
                <a:latin typeface="Arial" panose="020B0604020202020204" pitchFamily="34" charset="0"/>
                <a:cs typeface="Arial" panose="020B0604020202020204" pitchFamily="34" charset="0"/>
              </a:rPr>
              <a:t>     27839</a:t>
            </a: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SQL</a:t>
            </a:r>
            <a:r>
              <a:rPr lang="en-US" sz="1200" dirty="0">
                <a:latin typeface="Arial" panose="020B0604020202020204" pitchFamily="34" charset="0"/>
                <a:cs typeface="Arial" panose="020B0604020202020204" pitchFamily="34" charset="0"/>
              </a:rPr>
              <a:t>&gt; </a:t>
            </a:r>
            <a:r>
              <a:rPr lang="en-US" sz="1200" dirty="0">
                <a:solidFill>
                  <a:srgbClr val="FF0000"/>
                </a:solidFill>
                <a:latin typeface="Arial" panose="020B0604020202020204" pitchFamily="34" charset="0"/>
                <a:cs typeface="Arial" panose="020B0604020202020204" pitchFamily="34" charset="0"/>
              </a:rPr>
              <a:t>alter system cancel </a:t>
            </a:r>
            <a:r>
              <a:rPr lang="en-US" sz="1200" dirty="0" err="1">
                <a:solidFill>
                  <a:srgbClr val="FF0000"/>
                </a:solidFill>
                <a:latin typeface="Arial" panose="020B0604020202020204" pitchFamily="34" charset="0"/>
                <a:cs typeface="Arial" panose="020B0604020202020204" pitchFamily="34" charset="0"/>
              </a:rPr>
              <a:t>sql</a:t>
            </a:r>
            <a:r>
              <a:rPr lang="en-US" sz="1200" dirty="0">
                <a:solidFill>
                  <a:srgbClr val="FF0000"/>
                </a:solidFill>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'285,27839,8gadd3yhtd150';</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System altered.</a:t>
            </a:r>
          </a:p>
        </p:txBody>
      </p:sp>
    </p:spTree>
    <p:extLst>
      <p:ext uri="{BB962C8B-B14F-4D97-AF65-F5344CB8AC3E}">
        <p14:creationId xmlns:p14="http://schemas.microsoft.com/office/powerpoint/2010/main" val="2206019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107504" y="1059583"/>
            <a:ext cx="8928992" cy="3636242"/>
          </a:xfrm>
        </p:spPr>
        <p:txBody>
          <a:bodyPr/>
          <a:lstStyle/>
          <a:p>
            <a:endParaRPr lang="en-IN" dirty="0" smtClean="0">
              <a:solidFill>
                <a:srgbClr val="FF0000"/>
              </a:solidFill>
            </a:endParaRPr>
          </a:p>
          <a:p>
            <a:endParaRPr lang="en-IN" dirty="0">
              <a:solidFill>
                <a:srgbClr val="FF0000"/>
              </a:solidFill>
            </a:endParaRPr>
          </a:p>
          <a:p>
            <a:endParaRPr lang="en-IN" dirty="0">
              <a:solidFill>
                <a:srgbClr val="FF0000"/>
              </a:solidFill>
            </a:endParaRPr>
          </a:p>
          <a:p>
            <a:endParaRPr lang="en-IN" dirty="0">
              <a:solidFill>
                <a:srgbClr val="FF0000"/>
              </a:solidFill>
            </a:endParaRPr>
          </a:p>
          <a:p>
            <a:endParaRPr lang="en-IN" dirty="0">
              <a:solidFill>
                <a:srgbClr val="FF0000"/>
              </a:solidFill>
            </a:endParaRPr>
          </a:p>
          <a:p>
            <a:endParaRPr lang="ko-KR" altLang="en-US" dirty="0">
              <a:latin typeface="Arial" pitchFamily="34" charset="0"/>
              <a:cs typeface="Arial" pitchFamily="34" charset="0"/>
            </a:endParaRPr>
          </a:p>
        </p:txBody>
      </p:sp>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1833086"/>
            <a:ext cx="6606480" cy="1200329"/>
          </a:xfrm>
          <a:prstGeom prst="rect">
            <a:avLst/>
          </a:prstGeom>
        </p:spPr>
        <p:txBody>
          <a:bodyPr wrap="square">
            <a:spAutoFit/>
          </a:bodyPr>
          <a:lstStyle/>
          <a:p>
            <a:r>
              <a:rPr lang="en-US" dirty="0"/>
              <a:t>begin loop null; end loop; end;</a:t>
            </a:r>
          </a:p>
          <a:p>
            <a:r>
              <a:rPr lang="en-US" dirty="0"/>
              <a:t>*</a:t>
            </a:r>
          </a:p>
          <a:p>
            <a:r>
              <a:rPr lang="en-US" dirty="0"/>
              <a:t>ERROR at line 1:</a:t>
            </a:r>
          </a:p>
          <a:p>
            <a:r>
              <a:rPr lang="en-US" dirty="0">
                <a:solidFill>
                  <a:srgbClr val="FF0000"/>
                </a:solidFill>
              </a:rPr>
              <a:t>ORA-01013: user requested cancel of current operation</a:t>
            </a:r>
          </a:p>
        </p:txBody>
      </p:sp>
      <p:sp>
        <p:nvSpPr>
          <p:cNvPr id="4" name="Rectangle 3"/>
          <p:cNvSpPr/>
          <p:nvPr/>
        </p:nvSpPr>
        <p:spPr>
          <a:xfrm>
            <a:off x="107504" y="170676"/>
            <a:ext cx="6840760" cy="369332"/>
          </a:xfrm>
          <a:prstGeom prst="rect">
            <a:avLst/>
          </a:prstGeom>
        </p:spPr>
        <p:txBody>
          <a:bodyPr wrap="square">
            <a:spAutoFit/>
          </a:bodyPr>
          <a:lstStyle/>
          <a:p>
            <a:r>
              <a:rPr lang="en-US" dirty="0"/>
              <a:t>SQL statement without using Resource Manager techniques</a:t>
            </a:r>
            <a:endParaRPr lang="en-IN" b="1" dirty="0">
              <a:solidFill>
                <a:srgbClr val="FF0000"/>
              </a:solidFill>
              <a:latin typeface="Arial"/>
            </a:endParaRPr>
          </a:p>
        </p:txBody>
      </p:sp>
    </p:spTree>
    <p:extLst>
      <p:ext uri="{BB962C8B-B14F-4D97-AF65-F5344CB8AC3E}">
        <p14:creationId xmlns:p14="http://schemas.microsoft.com/office/powerpoint/2010/main" val="2956434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59832" y="2355726"/>
            <a:ext cx="4401013" cy="369332"/>
          </a:xfrm>
          <a:prstGeom prst="rect">
            <a:avLst/>
          </a:prstGeom>
        </p:spPr>
        <p:txBody>
          <a:bodyPr wrap="none">
            <a:spAutoFit/>
          </a:bodyPr>
          <a:lstStyle/>
          <a:p>
            <a:r>
              <a:rPr lang="en-US" b="1" dirty="0"/>
              <a:t>Pre-Upgrade Utility (Doc ID 884522.1)</a:t>
            </a:r>
            <a:endParaRPr lang="en-IN" b="1" dirty="0">
              <a:solidFill>
                <a:srgbClr val="FF0000"/>
              </a:solidFill>
              <a:latin typeface="Arial"/>
            </a:endParaRPr>
          </a:p>
        </p:txBody>
      </p:sp>
    </p:spTree>
    <p:extLst>
      <p:ext uri="{BB962C8B-B14F-4D97-AF65-F5344CB8AC3E}">
        <p14:creationId xmlns:p14="http://schemas.microsoft.com/office/powerpoint/2010/main" val="662620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107504" y="1059583"/>
            <a:ext cx="8928992" cy="3636242"/>
          </a:xfrm>
        </p:spPr>
        <p:txBody>
          <a:bodyPr/>
          <a:lstStyle/>
          <a:p>
            <a:endParaRPr lang="en-IN" dirty="0" smtClean="0">
              <a:solidFill>
                <a:srgbClr val="FF0000"/>
              </a:solidFill>
            </a:endParaRPr>
          </a:p>
          <a:p>
            <a:endParaRPr lang="en-IN" sz="1200" b="1" dirty="0">
              <a:solidFill>
                <a:schemeClr val="tx1"/>
              </a:solidFill>
              <a:latin typeface="+mn-lt"/>
              <a:cs typeface="+mn-cs"/>
            </a:endParaRPr>
          </a:p>
          <a:p>
            <a:endParaRPr lang="en-IN" dirty="0">
              <a:solidFill>
                <a:srgbClr val="FF0000"/>
              </a:solidFill>
            </a:endParaRPr>
          </a:p>
          <a:p>
            <a:endParaRPr lang="en-IN" dirty="0">
              <a:solidFill>
                <a:srgbClr val="FF0000"/>
              </a:solidFill>
            </a:endParaRPr>
          </a:p>
          <a:p>
            <a:endParaRPr lang="en-IN" dirty="0">
              <a:solidFill>
                <a:srgbClr val="FF0000"/>
              </a:solidFill>
            </a:endParaRPr>
          </a:p>
          <a:p>
            <a:endParaRPr lang="ko-KR" altLang="en-US" dirty="0">
              <a:latin typeface="Arial" pitchFamily="34" charset="0"/>
              <a:cs typeface="Arial" pitchFamily="34" charset="0"/>
            </a:endParaRPr>
          </a:p>
        </p:txBody>
      </p:sp>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07504" y="170676"/>
            <a:ext cx="6840760" cy="369332"/>
          </a:xfrm>
          <a:prstGeom prst="rect">
            <a:avLst/>
          </a:prstGeom>
        </p:spPr>
        <p:txBody>
          <a:bodyPr wrap="square">
            <a:spAutoFit/>
          </a:bodyPr>
          <a:lstStyle/>
          <a:p>
            <a:r>
              <a:rPr lang="en-US" b="1" dirty="0"/>
              <a:t>Pre-Upgrade Utility</a:t>
            </a:r>
            <a:endParaRPr lang="en-IN" b="1" dirty="0">
              <a:solidFill>
                <a:srgbClr val="FF0000"/>
              </a:solidFill>
              <a:latin typeface="Arial"/>
            </a:endParaRPr>
          </a:p>
        </p:txBody>
      </p:sp>
      <p:sp>
        <p:nvSpPr>
          <p:cNvPr id="8" name="Rectangle 7"/>
          <p:cNvSpPr/>
          <p:nvPr/>
        </p:nvSpPr>
        <p:spPr>
          <a:xfrm>
            <a:off x="161256" y="1094522"/>
            <a:ext cx="8928992" cy="4062651"/>
          </a:xfrm>
          <a:prstGeom prst="rect">
            <a:avLst/>
          </a:prstGeom>
        </p:spPr>
        <p:txBody>
          <a:bodyPr wrap="square">
            <a:spAutoFit/>
          </a:bodyPr>
          <a:lstStyle/>
          <a:p>
            <a:r>
              <a:rPr lang="en-US" sz="1200" b="1" dirty="0">
                <a:solidFill>
                  <a:srgbClr val="333333"/>
                </a:solidFill>
                <a:latin typeface="Arial" panose="020B0604020202020204" pitchFamily="34" charset="0"/>
              </a:rPr>
              <a:t>Origin of Script</a:t>
            </a:r>
          </a:p>
          <a:p>
            <a:endParaRPr lang="en-US" sz="1200" dirty="0" smtClean="0">
              <a:solidFill>
                <a:srgbClr val="000000"/>
              </a:solidFill>
              <a:latin typeface="Tahoma" panose="020B0604030504040204" pitchFamily="34" charset="0"/>
            </a:endParaRPr>
          </a:p>
          <a:p>
            <a:r>
              <a:rPr lang="en-US" sz="1200" dirty="0" smtClean="0">
                <a:solidFill>
                  <a:srgbClr val="000000"/>
                </a:solidFill>
                <a:latin typeface="Tahoma" panose="020B0604030504040204" pitchFamily="34" charset="0"/>
              </a:rPr>
              <a:t>The </a:t>
            </a:r>
            <a:r>
              <a:rPr lang="en-US" sz="1200" dirty="0">
                <a:solidFill>
                  <a:srgbClr val="000000"/>
                </a:solidFill>
                <a:latin typeface="Tahoma" panose="020B0604030504040204" pitchFamily="34" charset="0"/>
              </a:rPr>
              <a:t>pre-upgrade scripts that are available for download below are shipped with each Oracle Database release.  The scripts can also be found in the newly installed $ORACLE_HOME/</a:t>
            </a:r>
            <a:r>
              <a:rPr lang="en-US" sz="1200" dirty="0" err="1">
                <a:solidFill>
                  <a:srgbClr val="000000"/>
                </a:solidFill>
                <a:latin typeface="Tahoma" panose="020B0604030504040204" pitchFamily="34" charset="0"/>
              </a:rPr>
              <a:t>rdbms</a:t>
            </a:r>
            <a:r>
              <a:rPr lang="en-US" sz="1200" dirty="0">
                <a:solidFill>
                  <a:srgbClr val="000000"/>
                </a:solidFill>
                <a:latin typeface="Tahoma" panose="020B0604030504040204" pitchFamily="34" charset="0"/>
              </a:rPr>
              <a:t>/admin directory of the version you are planning to upgrade to.  Getting a hold of the pre-upgrade script used to mean downloading the entire Oracle Database Release kit, unpacking it, and pulling it out of the admin directory.   Allowing access to the script through this method will make the Oracle Database Upgrade planning easier</a:t>
            </a:r>
            <a:r>
              <a:rPr lang="en-US" sz="1200" dirty="0" smtClean="0">
                <a:solidFill>
                  <a:srgbClr val="000000"/>
                </a:solidFill>
                <a:latin typeface="Tahoma" panose="020B0604030504040204" pitchFamily="34" charset="0"/>
              </a:rPr>
              <a:t>.</a:t>
            </a:r>
          </a:p>
          <a:p>
            <a:endParaRPr lang="en-US" sz="1200" b="1" dirty="0" smtClean="0"/>
          </a:p>
          <a:p>
            <a:r>
              <a:rPr lang="en-US" sz="1200" b="1" dirty="0" smtClean="0"/>
              <a:t>Script </a:t>
            </a:r>
            <a:r>
              <a:rPr lang="en-US" sz="1200" b="1" dirty="0"/>
              <a:t>Guidelines</a:t>
            </a:r>
          </a:p>
          <a:p>
            <a:r>
              <a:rPr lang="en-US" sz="1200" dirty="0"/>
              <a:t> </a:t>
            </a:r>
          </a:p>
          <a:p>
            <a:r>
              <a:rPr lang="en-US" sz="1200" dirty="0"/>
              <a:t>The pre-upgrade scripts can be executed on a database without the need to shutdown or restart the database.  It gathers information about the database configuration and reports on conditions, parameters and settings which may need attention prior to upgrading to the new version. </a:t>
            </a:r>
            <a:br>
              <a:rPr lang="en-US" sz="1200" dirty="0"/>
            </a:br>
            <a:r>
              <a:rPr lang="en-US" sz="1200" dirty="0"/>
              <a:t/>
            </a:r>
            <a:br>
              <a:rPr lang="en-US" sz="1200" dirty="0"/>
            </a:br>
            <a:r>
              <a:rPr lang="en-US" sz="1200" dirty="0"/>
              <a:t>You must have DBA privilege to execute the script successfully.</a:t>
            </a:r>
            <a:br>
              <a:rPr lang="en-US" sz="1200" dirty="0"/>
            </a:br>
            <a:r>
              <a:rPr lang="en-US" sz="1200" dirty="0"/>
              <a:t/>
            </a:r>
            <a:br>
              <a:rPr lang="en-US" sz="1200" dirty="0"/>
            </a:br>
            <a:r>
              <a:rPr lang="en-US" sz="1200" dirty="0"/>
              <a:t>The Database can not be in read-only mode.  A few registry$ tables may be created, if they do not already exist, and some rows may be inserted into existing Upgrade tables. </a:t>
            </a:r>
          </a:p>
          <a:p>
            <a:r>
              <a:rPr lang="en-US" sz="1200" dirty="0"/>
              <a:t>You must remember that this  is a newer version than the one you have in your oracle home, so you need to backup the older version and replace the files from this MOS note.</a:t>
            </a:r>
          </a:p>
          <a:p>
            <a:endParaRPr lang="en-US" dirty="0"/>
          </a:p>
        </p:txBody>
      </p:sp>
    </p:spTree>
    <p:extLst>
      <p:ext uri="{BB962C8B-B14F-4D97-AF65-F5344CB8AC3E}">
        <p14:creationId xmlns:p14="http://schemas.microsoft.com/office/powerpoint/2010/main" val="909024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71550"/>
          </a:xfrm>
        </p:spPr>
        <p:txBody>
          <a:bodyPr/>
          <a:lstStyle/>
          <a:p>
            <a:r>
              <a:rPr lang="en-US" dirty="0" smtClean="0"/>
              <a:t> </a:t>
            </a:r>
            <a:br>
              <a:rPr lang="en-US" dirty="0" smtClean="0"/>
            </a:br>
            <a:r>
              <a:rPr lang="en-IN" altLang="en-US" dirty="0"/>
              <a:t/>
            </a:r>
            <a:br>
              <a:rPr lang="en-IN" altLang="en-US" dirty="0"/>
            </a:b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325" y="4695825"/>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07504" y="170676"/>
            <a:ext cx="6840760" cy="369332"/>
          </a:xfrm>
          <a:prstGeom prst="rect">
            <a:avLst/>
          </a:prstGeom>
        </p:spPr>
        <p:txBody>
          <a:bodyPr wrap="square">
            <a:spAutoFit/>
          </a:bodyPr>
          <a:lstStyle/>
          <a:p>
            <a:r>
              <a:rPr lang="en-US" b="1" dirty="0">
                <a:solidFill>
                  <a:prstClr val="black"/>
                </a:solidFill>
              </a:rPr>
              <a:t>Pre-Upgrade Utility</a:t>
            </a:r>
            <a:endParaRPr lang="en-IN" b="1" dirty="0">
              <a:solidFill>
                <a:srgbClr val="FF0000"/>
              </a:solidFill>
              <a:latin typeface="Arial"/>
            </a:endParaRPr>
          </a:p>
        </p:txBody>
      </p:sp>
      <p:pic>
        <p:nvPicPr>
          <p:cNvPr id="8" name="Picture 7"/>
          <p:cNvPicPr>
            <a:picLocks noChangeAspect="1"/>
          </p:cNvPicPr>
          <p:nvPr/>
        </p:nvPicPr>
        <p:blipFill>
          <a:blip r:embed="rId3"/>
          <a:stretch>
            <a:fillRect/>
          </a:stretch>
        </p:blipFill>
        <p:spPr>
          <a:xfrm>
            <a:off x="498297" y="1152525"/>
            <a:ext cx="7639050" cy="3543300"/>
          </a:xfrm>
          <a:prstGeom prst="rect">
            <a:avLst/>
          </a:prstGeom>
        </p:spPr>
      </p:pic>
    </p:spTree>
    <p:extLst>
      <p:ext uri="{BB962C8B-B14F-4D97-AF65-F5344CB8AC3E}">
        <p14:creationId xmlns:p14="http://schemas.microsoft.com/office/powerpoint/2010/main" val="384077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4194</TotalTime>
  <Words>663</Words>
  <Application>Microsoft Office PowerPoint</Application>
  <PresentationFormat>On-screen Show (16:9)</PresentationFormat>
  <Paragraphs>292</Paragraphs>
  <Slides>31</Slides>
  <Notes>2</Notes>
  <HiddenSlides>0</HiddenSlides>
  <MMClips>0</MMClips>
  <ScaleCrop>false</ScaleCrop>
  <HeadingPairs>
    <vt:vector size="8" baseType="variant">
      <vt:variant>
        <vt:lpstr>Fonts Used</vt:lpstr>
      </vt:variant>
      <vt:variant>
        <vt:i4>14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48" baseType="lpstr">
      <vt:lpstr>Batang</vt:lpstr>
      <vt:lpstr>맑은 고딕</vt:lpstr>
      <vt:lpstr>Aharoni</vt:lpstr>
      <vt:lpstr>Aparajita</vt:lpstr>
      <vt:lpstr>AR ESSENCE</vt:lpstr>
      <vt:lpstr>Arial</vt:lpstr>
      <vt:lpstr>Calibri</vt:lpstr>
      <vt:lpstr>Helvetica Neue</vt:lpstr>
      <vt:lpstr>Open Sans</vt:lpstr>
      <vt:lpstr>Rockwell</vt:lpstr>
      <vt:lpstr>Tahoma</vt:lpstr>
      <vt:lpstr>Tahoma</vt:lpstr>
      <vt:lpstr>Verdana</vt:lpstr>
      <vt:lpstr>Wingdings</vt:lpstr>
      <vt:lpstr>Office Theme</vt:lpstr>
      <vt:lpstr>Custom Design</vt:lpstr>
      <vt:lpstr>Packager Shell Object</vt:lpstr>
      <vt:lpstr>PowerPoint Presentation</vt:lpstr>
      <vt:lpstr>  Training Objective </vt:lpstr>
      <vt:lpstr>PowerPoint Presentation</vt:lpstr>
      <vt:lpstr>   </vt:lpstr>
      <vt:lpstr>   </vt:lpstr>
      <vt:lpstr>   </vt:lpstr>
      <vt:lpstr>PowerPoint Presentation</vt:lpstr>
      <vt:lpstr>   </vt:lpstr>
      <vt:lpstr>   </vt:lpstr>
      <vt:lpstr>   </vt:lpstr>
      <vt:lpstr>PowerPoint Presentation</vt:lpstr>
      <vt:lpstr>   </vt:lpstr>
      <vt:lpstr>   </vt:lpstr>
      <vt:lpstr>PowerPoint Presentation</vt:lpstr>
      <vt:lpstr>   </vt:lpstr>
      <vt:lpstr>   </vt:lpstr>
      <vt:lpstr>PowerPoint Presentation</vt:lpstr>
      <vt:lpstr>   </vt:lpstr>
      <vt:lpstr>   </vt:lpstr>
      <vt:lpstr>   </vt:lpstr>
      <vt:lpstr>PowerPoint Presentation</vt:lpstr>
      <vt:lpstr>   </vt:lpstr>
      <vt:lpstr>   </vt:lpstr>
      <vt:lpstr>   </vt:lpstr>
      <vt:lpstr>   </vt:lpstr>
      <vt:lpstr>PowerPoint Presentation</vt:lpstr>
      <vt:lpstr>   </vt:lpstr>
      <vt:lpstr>PowerPoint Presentation</vt:lpstr>
      <vt:lpstr>   </vt:lpstr>
      <vt:lpstr>   </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DOYENLTP0239</cp:lastModifiedBy>
  <cp:revision>103</cp:revision>
  <dcterms:created xsi:type="dcterms:W3CDTF">2014-04-01T16:27:38Z</dcterms:created>
  <dcterms:modified xsi:type="dcterms:W3CDTF">2019-02-18T20:33:16Z</dcterms:modified>
</cp:coreProperties>
</file>